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39"/>
  </p:notesMasterIdLst>
  <p:handoutMasterIdLst>
    <p:handoutMasterId r:id="rId40"/>
  </p:handoutMasterIdLst>
  <p:sldIdLst>
    <p:sldId id="307" r:id="rId2"/>
    <p:sldId id="256" r:id="rId3"/>
    <p:sldId id="504" r:id="rId4"/>
    <p:sldId id="502" r:id="rId5"/>
    <p:sldId id="584" r:id="rId6"/>
    <p:sldId id="585" r:id="rId7"/>
    <p:sldId id="586" r:id="rId8"/>
    <p:sldId id="587" r:id="rId9"/>
    <p:sldId id="588" r:id="rId10"/>
    <p:sldId id="595" r:id="rId11"/>
    <p:sldId id="589" r:id="rId12"/>
    <p:sldId id="605" r:id="rId13"/>
    <p:sldId id="606" r:id="rId14"/>
    <p:sldId id="607" r:id="rId15"/>
    <p:sldId id="608" r:id="rId16"/>
    <p:sldId id="609" r:id="rId17"/>
    <p:sldId id="596" r:id="rId18"/>
    <p:sldId id="598" r:id="rId19"/>
    <p:sldId id="599" r:id="rId20"/>
    <p:sldId id="600" r:id="rId21"/>
    <p:sldId id="601" r:id="rId22"/>
    <p:sldId id="602" r:id="rId23"/>
    <p:sldId id="603" r:id="rId24"/>
    <p:sldId id="604" r:id="rId25"/>
    <p:sldId id="611" r:id="rId26"/>
    <p:sldId id="612" r:id="rId27"/>
    <p:sldId id="593" r:id="rId28"/>
    <p:sldId id="590" r:id="rId29"/>
    <p:sldId id="591" r:id="rId30"/>
    <p:sldId id="592" r:id="rId31"/>
    <p:sldId id="597" r:id="rId32"/>
    <p:sldId id="519" r:id="rId33"/>
    <p:sldId id="594" r:id="rId34"/>
    <p:sldId id="524" r:id="rId35"/>
    <p:sldId id="306" r:id="rId36"/>
    <p:sldId id="583" r:id="rId37"/>
    <p:sldId id="610"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현우" initials="김" lastIdx="4" clrIdx="0">
    <p:extLst>
      <p:ext uri="{19B8F6BF-5375-455C-9EA6-DF929625EA0E}">
        <p15:presenceInfo xmlns:p15="http://schemas.microsoft.com/office/powerpoint/2012/main" userId="김현우"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38B366"/>
    <a:srgbClr val="0000FF"/>
    <a:srgbClr val="767171"/>
    <a:srgbClr val="3333FF"/>
    <a:srgbClr val="0F02BE"/>
    <a:srgbClr val="0070C0"/>
    <a:srgbClr val="A9A9A7"/>
    <a:srgbClr val="110058"/>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6" autoAdjust="0"/>
    <p:restoredTop sz="94660"/>
  </p:normalViewPr>
  <p:slideViewPr>
    <p:cSldViewPr snapToGrid="0">
      <p:cViewPr varScale="1">
        <p:scale>
          <a:sx n="114" d="100"/>
          <a:sy n="114" d="100"/>
        </p:scale>
        <p:origin x="60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94DF4130-072B-4AF2-8EB5-2578286F28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92B895AA-FD6F-44C6-A76C-1D269B1C87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CE5D42-0500-4472-901F-236A00EACE0C}" type="datetimeFigureOut">
              <a:rPr lang="ko-KR" altLang="en-US" smtClean="0"/>
              <a:t>2021-01-08</a:t>
            </a:fld>
            <a:endParaRPr lang="ko-KR" altLang="en-US"/>
          </a:p>
        </p:txBody>
      </p:sp>
      <p:sp>
        <p:nvSpPr>
          <p:cNvPr id="4" name="바닥글 개체 틀 3">
            <a:extLst>
              <a:ext uri="{FF2B5EF4-FFF2-40B4-BE49-F238E27FC236}">
                <a16:creationId xmlns:a16="http://schemas.microsoft.com/office/drawing/2014/main" id="{CCF00EBA-A007-42A6-BEAE-06812DB9E0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FF7AE90F-9FF0-42A3-996F-74ACC7CD60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4B7136-8AB8-46C2-8B7B-9AEEF8621D2B}" type="slidenum">
              <a:rPr lang="ko-KR" altLang="en-US" smtClean="0"/>
              <a:t>‹#›</a:t>
            </a:fld>
            <a:endParaRPr lang="ko-KR" altLang="en-US"/>
          </a:p>
        </p:txBody>
      </p:sp>
    </p:spTree>
    <p:extLst>
      <p:ext uri="{BB962C8B-B14F-4D97-AF65-F5344CB8AC3E}">
        <p14:creationId xmlns:p14="http://schemas.microsoft.com/office/powerpoint/2010/main" val="86622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B6137-3C75-462B-80F3-814A34616123}" type="datetimeFigureOut">
              <a:rPr lang="ko-KR" altLang="en-US" smtClean="0"/>
              <a:t>2021-01-08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50A4F-5942-4F31-BCCA-69E8359A8007}" type="slidenum">
              <a:rPr lang="ko-KR" altLang="en-US" smtClean="0"/>
              <a:t>‹#›</a:t>
            </a:fld>
            <a:endParaRPr lang="ko-KR" altLang="en-US"/>
          </a:p>
        </p:txBody>
      </p:sp>
    </p:spTree>
    <p:extLst>
      <p:ext uri="{BB962C8B-B14F-4D97-AF65-F5344CB8AC3E}">
        <p14:creationId xmlns:p14="http://schemas.microsoft.com/office/powerpoint/2010/main" val="336977365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63BA9-B996-4868-A219-032ECA6B30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16FD98D-CD3B-44E0-9D66-F7968274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1550A5D-CEC3-4A21-8EE5-E970545C3028}"/>
              </a:ext>
            </a:extLst>
          </p:cNvPr>
          <p:cNvSpPr>
            <a:spLocks noGrp="1"/>
          </p:cNvSpPr>
          <p:nvPr>
            <p:ph type="dt" sz="half" idx="10"/>
          </p:nvPr>
        </p:nvSpPr>
        <p:spPr/>
        <p:txBody>
          <a:bodyPr/>
          <a:lstStyle/>
          <a:p>
            <a:fld id="{428FEE73-7165-4F46-91BE-835012AA0171}" type="datetime1">
              <a:rPr lang="ko-KR" altLang="en-US" smtClean="0"/>
              <a:t>2021-01-08</a:t>
            </a:fld>
            <a:endParaRPr lang="ko-KR" altLang="en-US"/>
          </a:p>
        </p:txBody>
      </p:sp>
      <p:sp>
        <p:nvSpPr>
          <p:cNvPr id="5" name="바닥글 개체 틀 4">
            <a:extLst>
              <a:ext uri="{FF2B5EF4-FFF2-40B4-BE49-F238E27FC236}">
                <a16:creationId xmlns:a16="http://schemas.microsoft.com/office/drawing/2014/main" id="{7C4B91E1-B0B3-4A4A-A160-221AFEA7D98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FFDC243-04DB-48DF-A6E1-940D9AB7331B}"/>
              </a:ext>
            </a:extLst>
          </p:cNvPr>
          <p:cNvSpPr>
            <a:spLocks noGrp="1"/>
          </p:cNvSpPr>
          <p:nvPr>
            <p:ph type="sldNum" sz="quarter" idx="12"/>
          </p:nvPr>
        </p:nvSpPr>
        <p:spPr>
          <a:xfrm>
            <a:off x="9102969" y="6487013"/>
            <a:ext cx="2743200" cy="365125"/>
          </a:xfrm>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04602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155861-661E-4870-8902-D7119067333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0503511-44F5-417C-A375-816D5800AA8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A491F8-D2CD-47B1-B229-E860EEDB34BF}"/>
              </a:ext>
            </a:extLst>
          </p:cNvPr>
          <p:cNvSpPr>
            <a:spLocks noGrp="1"/>
          </p:cNvSpPr>
          <p:nvPr>
            <p:ph type="dt" sz="half" idx="10"/>
          </p:nvPr>
        </p:nvSpPr>
        <p:spPr/>
        <p:txBody>
          <a:bodyPr/>
          <a:lstStyle/>
          <a:p>
            <a:fld id="{2B19A109-94A5-40A2-8695-9C0837402487}" type="datetime1">
              <a:rPr lang="ko-KR" altLang="en-US" smtClean="0"/>
              <a:t>2021-01-08</a:t>
            </a:fld>
            <a:endParaRPr lang="ko-KR" altLang="en-US"/>
          </a:p>
        </p:txBody>
      </p:sp>
      <p:sp>
        <p:nvSpPr>
          <p:cNvPr id="5" name="바닥글 개체 틀 4">
            <a:extLst>
              <a:ext uri="{FF2B5EF4-FFF2-40B4-BE49-F238E27FC236}">
                <a16:creationId xmlns:a16="http://schemas.microsoft.com/office/drawing/2014/main" id="{F5BC2CC7-0A0D-4C8A-9E6D-C9AD9A7C6AC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51778A9-221C-4059-814F-7D5D9E77F378}"/>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914212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BBF682A-B412-4869-BF2F-131129F4E06C}"/>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76F5F2C-99E7-4E9B-B6D4-E3D1D817B3B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FFFC60C-10EC-4D67-9458-DE54CBDF461E}"/>
              </a:ext>
            </a:extLst>
          </p:cNvPr>
          <p:cNvSpPr>
            <a:spLocks noGrp="1"/>
          </p:cNvSpPr>
          <p:nvPr>
            <p:ph type="dt" sz="half" idx="10"/>
          </p:nvPr>
        </p:nvSpPr>
        <p:spPr/>
        <p:txBody>
          <a:bodyPr/>
          <a:lstStyle/>
          <a:p>
            <a:fld id="{DDBD9278-D355-4A5F-B0C4-D51C979D7F00}" type="datetime1">
              <a:rPr lang="ko-KR" altLang="en-US" smtClean="0"/>
              <a:t>2021-01-08</a:t>
            </a:fld>
            <a:endParaRPr lang="ko-KR" altLang="en-US"/>
          </a:p>
        </p:txBody>
      </p:sp>
      <p:sp>
        <p:nvSpPr>
          <p:cNvPr id="5" name="바닥글 개체 틀 4">
            <a:extLst>
              <a:ext uri="{FF2B5EF4-FFF2-40B4-BE49-F238E27FC236}">
                <a16:creationId xmlns:a16="http://schemas.microsoft.com/office/drawing/2014/main" id="{ACB874E1-498A-4D27-9F90-AAE285F2D56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8B0BC30-9137-47B8-88E6-267EDD0DEFAE}"/>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05772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D0AFCC-8D43-44B0-BF7F-717D42AF511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4B82795-8792-4D04-AC79-E26EEBCDC5D2}"/>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E8DFCEF-9940-43F5-AB63-255DEDC1B8B7}"/>
              </a:ext>
            </a:extLst>
          </p:cNvPr>
          <p:cNvSpPr>
            <a:spLocks noGrp="1"/>
          </p:cNvSpPr>
          <p:nvPr>
            <p:ph type="dt" sz="half" idx="10"/>
          </p:nvPr>
        </p:nvSpPr>
        <p:spPr/>
        <p:txBody>
          <a:bodyPr/>
          <a:lstStyle/>
          <a:p>
            <a:fld id="{23769CE9-5FD7-40F4-B9F0-AD4D4AD31E40}" type="datetime1">
              <a:rPr lang="ko-KR" altLang="en-US" smtClean="0"/>
              <a:t>2021-01-08</a:t>
            </a:fld>
            <a:endParaRPr lang="ko-KR" altLang="en-US"/>
          </a:p>
        </p:txBody>
      </p:sp>
      <p:sp>
        <p:nvSpPr>
          <p:cNvPr id="5" name="바닥글 개체 틀 4">
            <a:extLst>
              <a:ext uri="{FF2B5EF4-FFF2-40B4-BE49-F238E27FC236}">
                <a16:creationId xmlns:a16="http://schemas.microsoft.com/office/drawing/2014/main" id="{FEFFD698-5EE2-4C2E-B8F3-3F6A8CB7980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EE888D7-E432-4D83-8CA2-140133A93050}"/>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906681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0FF26D-232E-417C-B6F5-A9E8237DA1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7DB99FB-25F8-46E9-A6FC-C92467F5A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4299F66-1331-4AE4-A00F-042200034411}"/>
              </a:ext>
            </a:extLst>
          </p:cNvPr>
          <p:cNvSpPr>
            <a:spLocks noGrp="1"/>
          </p:cNvSpPr>
          <p:nvPr>
            <p:ph type="dt" sz="half" idx="10"/>
          </p:nvPr>
        </p:nvSpPr>
        <p:spPr/>
        <p:txBody>
          <a:bodyPr/>
          <a:lstStyle/>
          <a:p>
            <a:fld id="{8190428F-3EA1-445A-BE9C-D16E0719B5FD}" type="datetime1">
              <a:rPr lang="ko-KR" altLang="en-US" smtClean="0"/>
              <a:t>2021-01-08</a:t>
            </a:fld>
            <a:endParaRPr lang="ko-KR" altLang="en-US"/>
          </a:p>
        </p:txBody>
      </p:sp>
      <p:sp>
        <p:nvSpPr>
          <p:cNvPr id="5" name="바닥글 개체 틀 4">
            <a:extLst>
              <a:ext uri="{FF2B5EF4-FFF2-40B4-BE49-F238E27FC236}">
                <a16:creationId xmlns:a16="http://schemas.microsoft.com/office/drawing/2014/main" id="{6A2B83A4-EAB3-40D8-850D-760FEFBCB6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AC26C76-6992-41A6-BA69-372774565D53}"/>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402790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32C746-F874-45D5-83B5-6DCF65A739D5}"/>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09D1C49-3CAF-4F07-91E9-A90EDB55057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C853A4E-DB90-48E4-99A5-75D7840129D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9B25E961-0FFA-48C0-92F0-4D615A7D7D75}"/>
              </a:ext>
            </a:extLst>
          </p:cNvPr>
          <p:cNvSpPr>
            <a:spLocks noGrp="1"/>
          </p:cNvSpPr>
          <p:nvPr>
            <p:ph type="dt" sz="half" idx="10"/>
          </p:nvPr>
        </p:nvSpPr>
        <p:spPr/>
        <p:txBody>
          <a:bodyPr/>
          <a:lstStyle/>
          <a:p>
            <a:fld id="{8EF23162-672F-4071-B524-FFC70DDA7717}" type="datetime1">
              <a:rPr lang="ko-KR" altLang="en-US" smtClean="0"/>
              <a:t>2021-01-08</a:t>
            </a:fld>
            <a:endParaRPr lang="ko-KR" altLang="en-US"/>
          </a:p>
        </p:txBody>
      </p:sp>
      <p:sp>
        <p:nvSpPr>
          <p:cNvPr id="6" name="바닥글 개체 틀 5">
            <a:extLst>
              <a:ext uri="{FF2B5EF4-FFF2-40B4-BE49-F238E27FC236}">
                <a16:creationId xmlns:a16="http://schemas.microsoft.com/office/drawing/2014/main" id="{83BFA51A-C0FF-44B6-895D-44A23890CCF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CEC2337-5FE5-43E9-BEDD-0E825EAB79B0}"/>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301113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CC5D3E-539F-4680-862D-8568F4BFBF7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651B88A-ECEF-4472-BDC2-700D16E21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E552A7C-317E-4058-8669-9F92415F58B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BDC03E2-8ECD-4E66-90F2-31681DC16B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BB8E2E69-1A60-4880-B5E2-C9CB34BB7B00}"/>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FE919E8-7A89-4794-8CBB-7B9C1CE47C25}"/>
              </a:ext>
            </a:extLst>
          </p:cNvPr>
          <p:cNvSpPr>
            <a:spLocks noGrp="1"/>
          </p:cNvSpPr>
          <p:nvPr>
            <p:ph type="dt" sz="half" idx="10"/>
          </p:nvPr>
        </p:nvSpPr>
        <p:spPr/>
        <p:txBody>
          <a:bodyPr/>
          <a:lstStyle/>
          <a:p>
            <a:fld id="{36D5EBC6-1903-45B5-8F4E-8973A76DA065}" type="datetime1">
              <a:rPr lang="ko-KR" altLang="en-US" smtClean="0"/>
              <a:t>2021-01-08</a:t>
            </a:fld>
            <a:endParaRPr lang="ko-KR" altLang="en-US"/>
          </a:p>
        </p:txBody>
      </p:sp>
      <p:sp>
        <p:nvSpPr>
          <p:cNvPr id="8" name="바닥글 개체 틀 7">
            <a:extLst>
              <a:ext uri="{FF2B5EF4-FFF2-40B4-BE49-F238E27FC236}">
                <a16:creationId xmlns:a16="http://schemas.microsoft.com/office/drawing/2014/main" id="{4EE90AB6-39C9-4CD6-BC17-BE784836875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BE9478D-9E77-47F6-BF07-DD67F8988B23}"/>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36203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B79686-E9D2-4AB4-B324-E609B15098C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A9417ED-F1B5-4767-9F01-74C057FA1812}"/>
              </a:ext>
            </a:extLst>
          </p:cNvPr>
          <p:cNvSpPr>
            <a:spLocks noGrp="1"/>
          </p:cNvSpPr>
          <p:nvPr>
            <p:ph type="dt" sz="half" idx="10"/>
          </p:nvPr>
        </p:nvSpPr>
        <p:spPr/>
        <p:txBody>
          <a:bodyPr/>
          <a:lstStyle/>
          <a:p>
            <a:fld id="{FE39A705-57F0-449D-A35E-8163D5843B4A}" type="datetime1">
              <a:rPr lang="ko-KR" altLang="en-US" smtClean="0"/>
              <a:t>2021-01-08</a:t>
            </a:fld>
            <a:endParaRPr lang="ko-KR" altLang="en-US"/>
          </a:p>
        </p:txBody>
      </p:sp>
      <p:sp>
        <p:nvSpPr>
          <p:cNvPr id="4" name="바닥글 개체 틀 3">
            <a:extLst>
              <a:ext uri="{FF2B5EF4-FFF2-40B4-BE49-F238E27FC236}">
                <a16:creationId xmlns:a16="http://schemas.microsoft.com/office/drawing/2014/main" id="{95DB7763-E05D-476F-8D63-04618BE786A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4DE47863-89E4-4AD2-8378-DD425D565938}"/>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12866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D18E993-BAB0-4DD4-B6F5-5313B056BFE0}"/>
              </a:ext>
            </a:extLst>
          </p:cNvPr>
          <p:cNvSpPr>
            <a:spLocks noGrp="1"/>
          </p:cNvSpPr>
          <p:nvPr>
            <p:ph type="dt" sz="half" idx="10"/>
          </p:nvPr>
        </p:nvSpPr>
        <p:spPr/>
        <p:txBody>
          <a:bodyPr/>
          <a:lstStyle/>
          <a:p>
            <a:fld id="{6F6E2529-3F61-4F60-B253-8BBD9A1E1909}" type="datetime1">
              <a:rPr lang="ko-KR" altLang="en-US" smtClean="0"/>
              <a:t>2021-01-08</a:t>
            </a:fld>
            <a:endParaRPr lang="ko-KR" altLang="en-US"/>
          </a:p>
        </p:txBody>
      </p:sp>
      <p:sp>
        <p:nvSpPr>
          <p:cNvPr id="3" name="바닥글 개체 틀 2">
            <a:extLst>
              <a:ext uri="{FF2B5EF4-FFF2-40B4-BE49-F238E27FC236}">
                <a16:creationId xmlns:a16="http://schemas.microsoft.com/office/drawing/2014/main" id="{1B1F302B-EB5D-4545-9ED5-D61B4378013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648CFDF-7F4F-498C-995D-9543A16884DC}"/>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660774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D3EEED-9534-4452-A58F-E5DF97FB06B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5A59668-DCF8-4157-81BD-485E488B2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FF41661-4730-4EC3-922A-B14869264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DD08937-D379-46CC-AF35-2F793F47E6FE}"/>
              </a:ext>
            </a:extLst>
          </p:cNvPr>
          <p:cNvSpPr>
            <a:spLocks noGrp="1"/>
          </p:cNvSpPr>
          <p:nvPr>
            <p:ph type="dt" sz="half" idx="10"/>
          </p:nvPr>
        </p:nvSpPr>
        <p:spPr/>
        <p:txBody>
          <a:bodyPr/>
          <a:lstStyle/>
          <a:p>
            <a:fld id="{96BE1E26-BCF9-44C3-AF17-73BB9F8C6A10}" type="datetime1">
              <a:rPr lang="ko-KR" altLang="en-US" smtClean="0"/>
              <a:t>2021-01-08</a:t>
            </a:fld>
            <a:endParaRPr lang="ko-KR" altLang="en-US"/>
          </a:p>
        </p:txBody>
      </p:sp>
      <p:sp>
        <p:nvSpPr>
          <p:cNvPr id="6" name="바닥글 개체 틀 5">
            <a:extLst>
              <a:ext uri="{FF2B5EF4-FFF2-40B4-BE49-F238E27FC236}">
                <a16:creationId xmlns:a16="http://schemas.microsoft.com/office/drawing/2014/main" id="{CED08C37-E1DC-442D-A69E-6E18156D23E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3F00BD7-37E1-4BBF-9025-F10A916E595F}"/>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262953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AF1D37-3F1E-4B92-AF93-7CDDA6F82ED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8A3F154D-C67A-4C94-BDC9-049F4C3C5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C5AC2B2-8AC7-4936-A65D-3999D5004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06EBD6D-6830-4AB7-A9C8-8B5E224F5E1E}"/>
              </a:ext>
            </a:extLst>
          </p:cNvPr>
          <p:cNvSpPr>
            <a:spLocks noGrp="1"/>
          </p:cNvSpPr>
          <p:nvPr>
            <p:ph type="dt" sz="half" idx="10"/>
          </p:nvPr>
        </p:nvSpPr>
        <p:spPr/>
        <p:txBody>
          <a:bodyPr/>
          <a:lstStyle/>
          <a:p>
            <a:fld id="{24AEE14A-8F13-4716-9E78-5A06D8C71284}" type="datetime1">
              <a:rPr lang="ko-KR" altLang="en-US" smtClean="0"/>
              <a:t>2021-01-08</a:t>
            </a:fld>
            <a:endParaRPr lang="ko-KR" altLang="en-US"/>
          </a:p>
        </p:txBody>
      </p:sp>
      <p:sp>
        <p:nvSpPr>
          <p:cNvPr id="6" name="바닥글 개체 틀 5">
            <a:extLst>
              <a:ext uri="{FF2B5EF4-FFF2-40B4-BE49-F238E27FC236}">
                <a16:creationId xmlns:a16="http://schemas.microsoft.com/office/drawing/2014/main" id="{378964A5-D277-4DF5-8CEC-C1274C662FD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6342813-6432-42E8-9072-F214D73B7E61}"/>
              </a:ext>
            </a:extLst>
          </p:cNvPr>
          <p:cNvSpPr>
            <a:spLocks noGrp="1"/>
          </p:cNvSpPr>
          <p:nvPr>
            <p:ph type="sldNum" sz="quarter" idx="12"/>
          </p:nvPr>
        </p:nvSpPr>
        <p:spPr/>
        <p:txBody>
          <a:body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2973487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F32DC63-B318-44BE-8566-472F4FE779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EC770AAE-523C-486B-8E99-90CE9D3E6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43ECE07C-5968-4D5E-B02B-5490E2BE1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BF4E3D-AF70-4EE4-99C5-6A97611684C5}" type="datetime1">
              <a:rPr lang="ko-KR" altLang="en-US" smtClean="0"/>
              <a:t>2021-01-08</a:t>
            </a:fld>
            <a:endParaRPr lang="ko-KR" altLang="en-US"/>
          </a:p>
        </p:txBody>
      </p:sp>
      <p:sp>
        <p:nvSpPr>
          <p:cNvPr id="5" name="바닥글 개체 틀 4">
            <a:extLst>
              <a:ext uri="{FF2B5EF4-FFF2-40B4-BE49-F238E27FC236}">
                <a16:creationId xmlns:a16="http://schemas.microsoft.com/office/drawing/2014/main" id="{C6445C3A-E65E-42B7-AA87-B62FFE60F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3AA7F59-194C-43A9-AB2A-B43D2173CE35}"/>
              </a:ext>
            </a:extLst>
          </p:cNvPr>
          <p:cNvSpPr>
            <a:spLocks noGrp="1"/>
          </p:cNvSpPr>
          <p:nvPr>
            <p:ph type="sldNum" sz="quarter" idx="4"/>
          </p:nvPr>
        </p:nvSpPr>
        <p:spPr>
          <a:xfrm>
            <a:off x="9102969"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9316A-EC68-477D-BAE2-12B390DA195A}" type="slidenum">
              <a:rPr lang="ko-KR" altLang="en-US" smtClean="0"/>
              <a:t>‹#›</a:t>
            </a:fld>
            <a:endParaRPr lang="ko-KR" altLang="en-US"/>
          </a:p>
        </p:txBody>
      </p:sp>
    </p:spTree>
    <p:extLst>
      <p:ext uri="{BB962C8B-B14F-4D97-AF65-F5344CB8AC3E}">
        <p14:creationId xmlns:p14="http://schemas.microsoft.com/office/powerpoint/2010/main" val="1289987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hyperlink" Target="https://thenounproject.com/term/check/1743862" TargetMode="External"/><Relationship Id="rId2" Type="http://schemas.openxmlformats.org/officeDocument/2006/relationships/hyperlink" Target="https://www.youtube.com/watch?v=CxanE_W46ts" TargetMode="External"/><Relationship Id="rId1" Type="http://schemas.openxmlformats.org/officeDocument/2006/relationships/slideLayout" Target="../slideLayouts/slideLayout7.xml"/><Relationship Id="rId6" Type="http://schemas.openxmlformats.org/officeDocument/2006/relationships/image" Target="../media/image10.gif"/><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henounproject.com/term/check/1743862"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566820" y="597083"/>
            <a:ext cx="2058577" cy="769441"/>
          </a:xfrm>
          <a:prstGeom prst="rect">
            <a:avLst/>
          </a:prstGeom>
          <a:noFill/>
        </p:spPr>
        <p:txBody>
          <a:bodyPr wrap="none" rtlCol="0">
            <a:spAutoFit/>
          </a:bodyPr>
          <a:lstStyle/>
          <a:p>
            <a:r>
              <a:rPr lang="en-US" altLang="ko-KR" sz="4400">
                <a:solidFill>
                  <a:schemeClr val="bg1"/>
                </a:solidFill>
                <a:latin typeface="Tmon몬소리 Black" panose="02000A03000000000000" pitchFamily="2" charset="-127"/>
                <a:ea typeface="Tmon몬소리 Black" panose="02000A03000000000000" pitchFamily="2" charset="-127"/>
              </a:rPr>
              <a:t>SegNet</a:t>
            </a:r>
            <a:endParaRPr lang="ko-KR" altLang="en-US" sz="4400" dirty="0">
              <a:solidFill>
                <a:schemeClr val="bg1"/>
              </a:solidFill>
              <a:latin typeface="Tmon몬소리 Black" panose="02000A03000000000000" pitchFamily="2" charset="-127"/>
              <a:ea typeface="Tmon몬소리 Black" panose="02000A03000000000000" pitchFamily="2" charset="-127"/>
            </a:endParaRPr>
          </a:p>
        </p:txBody>
      </p:sp>
      <p:sp>
        <p:nvSpPr>
          <p:cNvPr id="3" name="직사각형 2">
            <a:extLst>
              <a:ext uri="{FF2B5EF4-FFF2-40B4-BE49-F238E27FC236}">
                <a16:creationId xmlns:a16="http://schemas.microsoft.com/office/drawing/2014/main" id="{E80B316F-4172-4FC3-8E2F-442E050EE6C7}"/>
              </a:ext>
            </a:extLst>
          </p:cNvPr>
          <p:cNvSpPr/>
          <p:nvPr/>
        </p:nvSpPr>
        <p:spPr>
          <a:xfrm>
            <a:off x="313509" y="292608"/>
            <a:ext cx="11474413" cy="62597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28B3C425-D9D4-417E-B423-F0B61DB67395}"/>
              </a:ext>
            </a:extLst>
          </p:cNvPr>
          <p:cNvSpPr/>
          <p:nvPr/>
        </p:nvSpPr>
        <p:spPr>
          <a:xfrm>
            <a:off x="566820" y="1320358"/>
            <a:ext cx="5621282" cy="276999"/>
          </a:xfrm>
          <a:prstGeom prst="rect">
            <a:avLst/>
          </a:prstGeom>
        </p:spPr>
        <p:txBody>
          <a:bodyPr wrap="none">
            <a:spAutoFit/>
          </a:bodyPr>
          <a:lstStyle/>
          <a:p>
            <a:r>
              <a:rPr lang="en-US" altLang="ko-KR" sz="1200">
                <a:solidFill>
                  <a:schemeClr val="bg1"/>
                </a:solidFill>
                <a:latin typeface="나눔바른고딕" panose="020B0603020101020101" pitchFamily="50" charset="-127"/>
                <a:ea typeface="나눔바른고딕" panose="020B0603020101020101" pitchFamily="50" charset="-127"/>
              </a:rPr>
              <a:t>A Deep Convolutional Encoder-Decoder Architecture for Image Segmentation</a:t>
            </a:r>
            <a:endParaRPr lang="ko-KR" altLang="en-US" sz="1200" dirty="0">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087356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622566"/>
            <a:ext cx="11141221" cy="2246769"/>
          </a:xfrm>
          <a:prstGeom prst="rect">
            <a:avLst/>
          </a:prstGeom>
          <a:noFill/>
        </p:spPr>
        <p:txBody>
          <a:bodyPr wrap="square" rtlCol="0">
            <a:spAutoFit/>
          </a:bodyPr>
          <a:lstStyle/>
          <a:p>
            <a:pPr marL="457200" indent="-457200" latinLnBrk="0">
              <a:buFont typeface="+mj-lt"/>
              <a:buAutoNum type="arabicPeriod" startAt="5"/>
            </a:pPr>
            <a:r>
              <a:rPr lang="ko-KR" altLang="en-US" sz="2000">
                <a:latin typeface="나눔스퀘어" panose="020B0600000101010101" pitchFamily="50" charset="-127"/>
                <a:ea typeface="나눔스퀘어" panose="020B0600000101010101" pitchFamily="50" charset="-127"/>
              </a:rPr>
              <a:t>다른 </a:t>
            </a:r>
            <a:r>
              <a:rPr lang="en-US" altLang="ko-KR" sz="2000">
                <a:latin typeface="나눔스퀘어" panose="020B0600000101010101" pitchFamily="50" charset="-127"/>
                <a:ea typeface="나눔스퀘어" panose="020B0600000101010101" pitchFamily="50" charset="-127"/>
              </a:rPr>
              <a:t>Architectures</a:t>
            </a:r>
            <a:r>
              <a:rPr lang="ko-KR" altLang="en-US" sz="2000">
                <a:latin typeface="나눔스퀘어" panose="020B0600000101010101" pitchFamily="50" charset="-127"/>
                <a:ea typeface="나눔스퀘어" panose="020B0600000101010101" pitchFamily="50" charset="-127"/>
              </a:rPr>
              <a:t>과의 비교 </a:t>
            </a:r>
            <a:r>
              <a:rPr lang="en-US" altLang="ko-KR" sz="2000">
                <a:latin typeface="나눔스퀘어" panose="020B0600000101010101" pitchFamily="50" charset="-127"/>
                <a:ea typeface="나눔스퀘어" panose="020B0600000101010101" pitchFamily="50" charset="-127"/>
              </a:rPr>
              <a:t>(DeconvNet / UNet)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FC Layer</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2 stage training + larger parameterization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UNet : use Feature map / don’t use pretrained weight of VGG net</a:t>
            </a: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56392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017AAF15-6F62-4B4D-898B-B1F4450B6107}"/>
              </a:ext>
            </a:extLst>
          </p:cNvPr>
          <p:cNvPicPr>
            <a:picLocks noChangeAspect="1"/>
          </p:cNvPicPr>
          <p:nvPr/>
        </p:nvPicPr>
        <p:blipFill>
          <a:blip r:embed="rId5"/>
          <a:stretch>
            <a:fillRect/>
          </a:stretch>
        </p:blipFill>
        <p:spPr>
          <a:xfrm>
            <a:off x="844659" y="1530058"/>
            <a:ext cx="6978802" cy="3086778"/>
          </a:xfrm>
          <a:prstGeom prst="rect">
            <a:avLst/>
          </a:prstGeom>
        </p:spPr>
      </p:pic>
    </p:spTree>
    <p:extLst>
      <p:ext uri="{BB962C8B-B14F-4D97-AF65-F5344CB8AC3E}">
        <p14:creationId xmlns:p14="http://schemas.microsoft.com/office/powerpoint/2010/main" val="187336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12</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SegNet-Basic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81EB7B6C-0983-4EF2-8041-8D481B9D8DD2}"/>
              </a:ext>
            </a:extLst>
          </p:cNvPr>
          <p:cNvPicPr>
            <a:picLocks noChangeAspect="1"/>
          </p:cNvPicPr>
          <p:nvPr/>
        </p:nvPicPr>
        <p:blipFill>
          <a:blip r:embed="rId5"/>
          <a:stretch>
            <a:fillRect/>
          </a:stretch>
        </p:blipFill>
        <p:spPr>
          <a:xfrm>
            <a:off x="968749" y="1447830"/>
            <a:ext cx="10662163" cy="3126388"/>
          </a:xfrm>
          <a:prstGeom prst="rect">
            <a:avLst/>
          </a:prstGeom>
        </p:spPr>
      </p:pic>
      <p:sp>
        <p:nvSpPr>
          <p:cNvPr id="2" name="직사각형 1">
            <a:extLst>
              <a:ext uri="{FF2B5EF4-FFF2-40B4-BE49-F238E27FC236}">
                <a16:creationId xmlns:a16="http://schemas.microsoft.com/office/drawing/2014/main" id="{14456AB7-DD46-498A-907B-E312A5988245}"/>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FE41ADA4-6B72-42E8-99B9-75AEC343799A}"/>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60333886-8DE4-4BE2-A364-7BE5CE276B69}"/>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3DCE6EF1-AF66-463C-A9B2-E1AAAFC7FAF1}"/>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a:extLst>
              <a:ext uri="{FF2B5EF4-FFF2-40B4-BE49-F238E27FC236}">
                <a16:creationId xmlns:a16="http://schemas.microsoft.com/office/drawing/2014/main" id="{984C52CD-A571-4F03-B392-A7F2770EA538}"/>
              </a:ext>
            </a:extLst>
          </p:cNvPr>
          <p:cNvCxnSpPr>
            <a:cxnSpLocks/>
            <a:endCxn id="21"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C3B584D2-EDF0-48AA-972F-B3D988C9561D}"/>
              </a:ext>
            </a:extLst>
          </p:cNvPr>
          <p:cNvCxnSpPr>
            <a:cxnSpLocks/>
            <a:stCxn id="21"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직사각형 25">
            <a:extLst>
              <a:ext uri="{FF2B5EF4-FFF2-40B4-BE49-F238E27FC236}">
                <a16:creationId xmlns:a16="http://schemas.microsoft.com/office/drawing/2014/main" id="{F5464281-2BC9-4E7A-BEDB-CA73546FD4E5}"/>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066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FCN-Basic-NoAddition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22" name="그림 21">
            <a:extLst>
              <a:ext uri="{FF2B5EF4-FFF2-40B4-BE49-F238E27FC236}">
                <a16:creationId xmlns:a16="http://schemas.microsoft.com/office/drawing/2014/main" id="{02A7D8EB-A7BF-4710-A04D-0E45DB55194D}"/>
              </a:ext>
            </a:extLst>
          </p:cNvPr>
          <p:cNvPicPr>
            <a:picLocks noChangeAspect="1"/>
          </p:cNvPicPr>
          <p:nvPr/>
        </p:nvPicPr>
        <p:blipFill rotWithShape="1">
          <a:blip r:embed="rId5"/>
          <a:srcRect r="32773"/>
          <a:stretch/>
        </p:blipFill>
        <p:spPr>
          <a:xfrm>
            <a:off x="968749" y="1447830"/>
            <a:ext cx="7167861" cy="3126388"/>
          </a:xfrm>
          <a:prstGeom prst="rect">
            <a:avLst/>
          </a:prstGeom>
        </p:spPr>
      </p:pic>
      <p:sp>
        <p:nvSpPr>
          <p:cNvPr id="23" name="직사각형 22">
            <a:extLst>
              <a:ext uri="{FF2B5EF4-FFF2-40B4-BE49-F238E27FC236}">
                <a16:creationId xmlns:a16="http://schemas.microsoft.com/office/drawing/2014/main" id="{B2F1A8BF-0CBE-47BB-B767-961EFC3C0FB2}"/>
              </a:ext>
            </a:extLst>
          </p:cNvPr>
          <p:cNvSpPr/>
          <p:nvPr/>
        </p:nvSpPr>
        <p:spPr>
          <a:xfrm>
            <a:off x="5542207" y="2622514"/>
            <a:ext cx="1297864" cy="1067028"/>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377E9F22-A624-4651-AF17-734FCA62D000}"/>
              </a:ext>
            </a:extLst>
          </p:cNvPr>
          <p:cNvSpPr/>
          <p:nvPr/>
        </p:nvSpPr>
        <p:spPr>
          <a:xfrm>
            <a:off x="5449982" y="2685398"/>
            <a:ext cx="1186255"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00FD1FA4-E9D1-4A48-9246-AFECC0D6FDC7}"/>
              </a:ext>
            </a:extLst>
          </p:cNvPr>
          <p:cNvSpPr/>
          <p:nvPr/>
        </p:nvSpPr>
        <p:spPr>
          <a:xfrm rot="1696822">
            <a:off x="5427552" y="2888169"/>
            <a:ext cx="174546" cy="1013109"/>
          </a:xfrm>
          <a:prstGeom prst="rect">
            <a:avLst/>
          </a:prstGeom>
          <a:solidFill>
            <a:srgbClr val="FEFEFE"/>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0E54A656-A9A4-40CE-85D6-B1948E0EB1EE}"/>
              </a:ext>
            </a:extLst>
          </p:cNvPr>
          <p:cNvSpPr/>
          <p:nvPr/>
        </p:nvSpPr>
        <p:spPr>
          <a:xfrm>
            <a:off x="5319418" y="2874256"/>
            <a:ext cx="121599" cy="461665"/>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4636B6D0-A5ED-495D-9309-9CB658743307}"/>
              </a:ext>
            </a:extLst>
          </p:cNvPr>
          <p:cNvCxnSpPr>
            <a:cxnSpLocks/>
            <a:endCxn id="25" idx="1"/>
          </p:cNvCxnSpPr>
          <p:nvPr/>
        </p:nvCxnSpPr>
        <p:spPr>
          <a:xfrm flipH="1">
            <a:off x="5437969" y="2545977"/>
            <a:ext cx="12014" cy="8073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AC36C3B3-0101-44B6-9DC9-5001E4792C57}"/>
              </a:ext>
            </a:extLst>
          </p:cNvPr>
          <p:cNvCxnSpPr>
            <a:cxnSpLocks/>
            <a:stCxn id="25" idx="1"/>
          </p:cNvCxnSpPr>
          <p:nvPr/>
        </p:nvCxnSpPr>
        <p:spPr>
          <a:xfrm flipH="1">
            <a:off x="5244953" y="3353375"/>
            <a:ext cx="193016" cy="313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283CD6C0-6E31-4384-9306-BC502FEC8C34}"/>
              </a:ext>
            </a:extLst>
          </p:cNvPr>
          <p:cNvSpPr/>
          <p:nvPr/>
        </p:nvSpPr>
        <p:spPr>
          <a:xfrm rot="18084860">
            <a:off x="5312347" y="3243713"/>
            <a:ext cx="99612" cy="152400"/>
          </a:xfrm>
          <a:prstGeom prst="rect">
            <a:avLst/>
          </a:prstGeom>
          <a:solidFill>
            <a:srgbClr val="38B366"/>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C220F2B7-4BDF-4638-A710-F72E179C597E}"/>
              </a:ext>
            </a:extLst>
          </p:cNvPr>
          <p:cNvSpPr/>
          <p:nvPr/>
        </p:nvSpPr>
        <p:spPr>
          <a:xfrm>
            <a:off x="5542207" y="1611824"/>
            <a:ext cx="2834401" cy="227034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4321F700-B10D-42E8-AA3D-48DF2CB0579F}"/>
              </a:ext>
            </a:extLst>
          </p:cNvPr>
          <p:cNvSpPr/>
          <p:nvPr/>
        </p:nvSpPr>
        <p:spPr>
          <a:xfrm>
            <a:off x="4383483" y="1611823"/>
            <a:ext cx="2834401" cy="657287"/>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64C63B27-B816-406B-9F0A-A09A8FB3532F}"/>
              </a:ext>
            </a:extLst>
          </p:cNvPr>
          <p:cNvSpPr/>
          <p:nvPr/>
        </p:nvSpPr>
        <p:spPr>
          <a:xfrm>
            <a:off x="3974963" y="1759400"/>
            <a:ext cx="2834401"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29B1D5D1-858C-4BB9-8ECF-5B2CA1DF3496}"/>
              </a:ext>
            </a:extLst>
          </p:cNvPr>
          <p:cNvSpPr/>
          <p:nvPr/>
        </p:nvSpPr>
        <p:spPr>
          <a:xfrm>
            <a:off x="4948731" y="2174770"/>
            <a:ext cx="2834401" cy="350711"/>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FF84E2F9-073E-4477-B866-0083BC82BFBF}"/>
              </a:ext>
            </a:extLst>
          </p:cNvPr>
          <p:cNvSpPr/>
          <p:nvPr/>
        </p:nvSpPr>
        <p:spPr>
          <a:xfrm>
            <a:off x="5494424" y="2372913"/>
            <a:ext cx="1877725" cy="412597"/>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5A0BB4AC-8B90-4607-B0FF-7748A0216827}"/>
              </a:ext>
            </a:extLst>
          </p:cNvPr>
          <p:cNvSpPr/>
          <p:nvPr/>
        </p:nvSpPr>
        <p:spPr>
          <a:xfrm>
            <a:off x="4918786" y="2123110"/>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98456F90-C073-4B13-B5C8-6EC9A9063F5F}"/>
              </a:ext>
            </a:extLst>
          </p:cNvPr>
          <p:cNvSpPr/>
          <p:nvPr/>
        </p:nvSpPr>
        <p:spPr>
          <a:xfrm>
            <a:off x="4336976" y="1981041"/>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782AE61-9C2F-45D3-A562-A19ABB24A103}"/>
              </a:ext>
            </a:extLst>
          </p:cNvPr>
          <p:cNvSpPr/>
          <p:nvPr/>
        </p:nvSpPr>
        <p:spPr>
          <a:xfrm>
            <a:off x="3970805" y="1764063"/>
            <a:ext cx="49648" cy="391872"/>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7" name="그룹 36">
            <a:extLst>
              <a:ext uri="{FF2B5EF4-FFF2-40B4-BE49-F238E27FC236}">
                <a16:creationId xmlns:a16="http://schemas.microsoft.com/office/drawing/2014/main" id="{0CF2008C-CE89-437E-A752-A57778D96B25}"/>
              </a:ext>
            </a:extLst>
          </p:cNvPr>
          <p:cNvGrpSpPr/>
          <p:nvPr/>
        </p:nvGrpSpPr>
        <p:grpSpPr>
          <a:xfrm>
            <a:off x="5639232" y="1909496"/>
            <a:ext cx="359255" cy="2007664"/>
            <a:chOff x="6294966" y="3546307"/>
            <a:chExt cx="1435099" cy="2841516"/>
          </a:xfrm>
        </p:grpSpPr>
        <p:cxnSp>
          <p:nvCxnSpPr>
            <p:cNvPr id="38" name="직선 연결선 37">
              <a:extLst>
                <a:ext uri="{FF2B5EF4-FFF2-40B4-BE49-F238E27FC236}">
                  <a16:creationId xmlns:a16="http://schemas.microsoft.com/office/drawing/2014/main" id="{1AEA9553-4165-4474-A523-1B4209C75CB1}"/>
                </a:ext>
              </a:extLst>
            </p:cNvPr>
            <p:cNvCxnSpPr>
              <a:cxnSpLocks/>
            </p:cNvCxnSpPr>
            <p:nvPr/>
          </p:nvCxnSpPr>
          <p:spPr>
            <a:xfrm>
              <a:off x="7708940" y="3559738"/>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21DF0BD1-85A1-4A50-8B7F-BF08A6EC93DA}"/>
                </a:ext>
              </a:extLst>
            </p:cNvPr>
            <p:cNvCxnSpPr>
              <a:cxnSpLocks/>
            </p:cNvCxnSpPr>
            <p:nvPr/>
          </p:nvCxnSpPr>
          <p:spPr>
            <a:xfrm>
              <a:off x="6302766" y="4426201"/>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76FBD92-91BD-4BE4-9A9C-C784038D869E}"/>
                </a:ext>
              </a:extLst>
            </p:cNvPr>
            <p:cNvCxnSpPr>
              <a:cxnSpLocks/>
            </p:cNvCxnSpPr>
            <p:nvPr/>
          </p:nvCxnSpPr>
          <p:spPr>
            <a:xfrm flipH="1">
              <a:off x="6477178" y="5523793"/>
              <a:ext cx="1252887" cy="8574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CB863945-41D2-4689-8B2A-DE9793A6D935}"/>
                </a:ext>
              </a:extLst>
            </p:cNvPr>
            <p:cNvCxnSpPr>
              <a:cxnSpLocks/>
            </p:cNvCxnSpPr>
            <p:nvPr/>
          </p:nvCxnSpPr>
          <p:spPr>
            <a:xfrm flipH="1">
              <a:off x="6299831" y="3546307"/>
              <a:ext cx="1234174" cy="879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759CE29-8EA6-41B2-8BE2-B3291C038401}"/>
                </a:ext>
              </a:extLst>
            </p:cNvPr>
            <p:cNvCxnSpPr>
              <a:cxnSpLocks/>
            </p:cNvCxnSpPr>
            <p:nvPr/>
          </p:nvCxnSpPr>
          <p:spPr>
            <a:xfrm>
              <a:off x="7536592" y="3549324"/>
              <a:ext cx="169761" cy="5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F2A6AA0E-5862-4B0E-884C-138AAB43FE20}"/>
                </a:ext>
              </a:extLst>
            </p:cNvPr>
            <p:cNvCxnSpPr>
              <a:cxnSpLocks/>
            </p:cNvCxnSpPr>
            <p:nvPr/>
          </p:nvCxnSpPr>
          <p:spPr>
            <a:xfrm>
              <a:off x="6294966" y="4435118"/>
              <a:ext cx="1925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EEE21CCD-979D-4C91-BF7A-92263A87C255}"/>
                </a:ext>
              </a:extLst>
            </p:cNvPr>
            <p:cNvCxnSpPr>
              <a:cxnSpLocks/>
            </p:cNvCxnSpPr>
            <p:nvPr/>
          </p:nvCxnSpPr>
          <p:spPr>
            <a:xfrm flipV="1">
              <a:off x="6310068" y="6372326"/>
              <a:ext cx="159523" cy="11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74160D66-550D-48EB-B3AB-794712C47F74}"/>
                </a:ext>
              </a:extLst>
            </p:cNvPr>
            <p:cNvCxnSpPr>
              <a:cxnSpLocks/>
            </p:cNvCxnSpPr>
            <p:nvPr/>
          </p:nvCxnSpPr>
          <p:spPr>
            <a:xfrm flipH="1">
              <a:off x="6479126" y="3555269"/>
              <a:ext cx="1234174" cy="879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EFA493C1-EA64-4C27-971D-FB2F9D1CD850}"/>
                </a:ext>
              </a:extLst>
            </p:cNvPr>
            <p:cNvCxnSpPr>
              <a:cxnSpLocks/>
            </p:cNvCxnSpPr>
            <p:nvPr/>
          </p:nvCxnSpPr>
          <p:spPr>
            <a:xfrm>
              <a:off x="6475036" y="4432733"/>
              <a:ext cx="12160" cy="1955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8033D788-4367-4601-9532-C3CF2BC0F189}"/>
              </a:ext>
            </a:extLst>
          </p:cNvPr>
          <p:cNvSpPr txBox="1"/>
          <p:nvPr/>
        </p:nvSpPr>
        <p:spPr>
          <a:xfrm>
            <a:off x="4974512" y="1488742"/>
            <a:ext cx="4095994" cy="369332"/>
          </a:xfrm>
          <a:prstGeom prst="rect">
            <a:avLst/>
          </a:prstGeom>
          <a:noFill/>
        </p:spPr>
        <p:txBody>
          <a:bodyPr wrap="square" rtlCol="0">
            <a:spAutoFit/>
          </a:bodyPr>
          <a:lstStyle/>
          <a:p>
            <a:pPr latinLnBrk="0"/>
            <a:r>
              <a:rPr lang="en-US" altLang="ko-KR">
                <a:latin typeface="나눔스퀘어" panose="020B0600000101010101" pitchFamily="50" charset="-127"/>
                <a:ea typeface="나눔스퀘어" panose="020B0600000101010101" pitchFamily="50" charset="-127"/>
              </a:rPr>
              <a:t>Deconvolution</a:t>
            </a:r>
            <a:r>
              <a:rPr lang="ko-KR" altLang="en-US">
                <a:latin typeface="나눔스퀘어" panose="020B0600000101010101" pitchFamily="50" charset="-127"/>
                <a:ea typeface="나눔스퀘어" panose="020B0600000101010101" pitchFamily="50" charset="-127"/>
              </a:rPr>
              <a:t> </a:t>
            </a:r>
            <a:r>
              <a:rPr lang="en-US" altLang="ko-KR">
                <a:latin typeface="나눔스퀘어" panose="020B0600000101010101" pitchFamily="50" charset="-127"/>
                <a:ea typeface="나눔스퀘어" panose="020B0600000101010101" pitchFamily="50" charset="-127"/>
              </a:rPr>
              <a:t>Layer</a:t>
            </a:r>
          </a:p>
        </p:txBody>
      </p:sp>
      <p:sp>
        <p:nvSpPr>
          <p:cNvPr id="48" name="직사각형 47">
            <a:extLst>
              <a:ext uri="{FF2B5EF4-FFF2-40B4-BE49-F238E27FC236}">
                <a16:creationId xmlns:a16="http://schemas.microsoft.com/office/drawing/2014/main" id="{A94E589B-E522-458C-9DF5-E3EB7DD0407B}"/>
              </a:ext>
            </a:extLst>
          </p:cNvPr>
          <p:cNvSpPr/>
          <p:nvPr/>
        </p:nvSpPr>
        <p:spPr>
          <a:xfrm>
            <a:off x="4422611" y="3954135"/>
            <a:ext cx="3707911" cy="647016"/>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7923999-4172-4CCA-993D-56A172904CBE}"/>
              </a:ext>
            </a:extLst>
          </p:cNvPr>
          <p:cNvPicPr>
            <a:picLocks noChangeAspect="1"/>
          </p:cNvPicPr>
          <p:nvPr/>
        </p:nvPicPr>
        <p:blipFill>
          <a:blip r:embed="rId6"/>
          <a:stretch>
            <a:fillRect/>
          </a:stretch>
        </p:blipFill>
        <p:spPr>
          <a:xfrm>
            <a:off x="3238973" y="4161869"/>
            <a:ext cx="2834402" cy="458329"/>
          </a:xfrm>
          <a:prstGeom prst="rect">
            <a:avLst/>
          </a:prstGeom>
        </p:spPr>
      </p:pic>
    </p:spTree>
    <p:extLst>
      <p:ext uri="{BB962C8B-B14F-4D97-AF65-F5344CB8AC3E}">
        <p14:creationId xmlns:p14="http://schemas.microsoft.com/office/powerpoint/2010/main" val="2785760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14</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SegNet-Basic-EncoderAddition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a:extLst>
              <a:ext uri="{FF2B5EF4-FFF2-40B4-BE49-F238E27FC236}">
                <a16:creationId xmlns:a16="http://schemas.microsoft.com/office/drawing/2014/main" id="{540A0714-BBDD-4209-9AE8-6A3595DCCF20}"/>
              </a:ext>
            </a:extLst>
          </p:cNvPr>
          <p:cNvPicPr>
            <a:picLocks noChangeAspect="1"/>
          </p:cNvPicPr>
          <p:nvPr/>
        </p:nvPicPr>
        <p:blipFill>
          <a:blip r:embed="rId5"/>
          <a:stretch>
            <a:fillRect/>
          </a:stretch>
        </p:blipFill>
        <p:spPr>
          <a:xfrm>
            <a:off x="968749" y="1447830"/>
            <a:ext cx="10662163" cy="3126388"/>
          </a:xfrm>
          <a:prstGeom prst="rect">
            <a:avLst/>
          </a:prstGeom>
        </p:spPr>
      </p:pic>
    </p:spTree>
    <p:extLst>
      <p:ext uri="{BB962C8B-B14F-4D97-AF65-F5344CB8AC3E}">
        <p14:creationId xmlns:p14="http://schemas.microsoft.com/office/powerpoint/2010/main" val="1867185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15</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FCN-Basic-NoDimReduction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017AAF15-6F62-4B4D-898B-B1F4450B6107}"/>
              </a:ext>
            </a:extLst>
          </p:cNvPr>
          <p:cNvPicPr>
            <a:picLocks noChangeAspect="1"/>
          </p:cNvPicPr>
          <p:nvPr/>
        </p:nvPicPr>
        <p:blipFill>
          <a:blip r:embed="rId5"/>
          <a:stretch>
            <a:fillRect/>
          </a:stretch>
        </p:blipFill>
        <p:spPr>
          <a:xfrm>
            <a:off x="844659" y="1530058"/>
            <a:ext cx="6978802" cy="3086778"/>
          </a:xfrm>
          <a:prstGeom prst="rect">
            <a:avLst/>
          </a:prstGeom>
        </p:spPr>
      </p:pic>
    </p:spTree>
    <p:extLst>
      <p:ext uri="{BB962C8B-B14F-4D97-AF65-F5344CB8AC3E}">
        <p14:creationId xmlns:p14="http://schemas.microsoft.com/office/powerpoint/2010/main" val="4181490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Decoder Variants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FCN-Basic-NoDimReduction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4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Training</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Training</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68DB59A-E881-4555-B847-D898DA5F16F6}"/>
              </a:ext>
            </a:extLst>
          </p:cNvPr>
          <p:cNvPicPr>
            <a:picLocks noChangeAspect="1"/>
          </p:cNvPicPr>
          <p:nvPr/>
        </p:nvPicPr>
        <p:blipFill>
          <a:blip r:embed="rId5"/>
          <a:stretch>
            <a:fillRect/>
          </a:stretch>
        </p:blipFill>
        <p:spPr>
          <a:xfrm>
            <a:off x="6297474" y="681136"/>
            <a:ext cx="5648022" cy="5755774"/>
          </a:xfrm>
          <a:prstGeom prst="rect">
            <a:avLst/>
          </a:prstGeom>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5016758"/>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Camvid Dataset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Training Dataset : 367</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Test Dataset : 233</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12 (</a:t>
            </a:r>
            <a:r>
              <a:rPr lang="ko-KR" altLang="en-US" sz="2000">
                <a:latin typeface="나눔스퀘어" panose="020B0600000101010101" pitchFamily="50" charset="-127"/>
                <a:ea typeface="나눔스퀘어" panose="020B0600000101010101" pitchFamily="50" charset="-127"/>
              </a:rPr>
              <a:t>배경포함</a:t>
            </a:r>
            <a:r>
              <a:rPr lang="en-US" altLang="ko-KR" sz="200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Initialized (He initialized)</a:t>
            </a: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Optimization : SGD (lr : 0.1, momentum 0.9)</a:t>
            </a:r>
          </a:p>
          <a:p>
            <a:pPr lvl="1"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validation score</a:t>
            </a:r>
            <a:r>
              <a:rPr lang="ko-KR" altLang="en-US" sz="2000">
                <a:latin typeface="나눔스퀘어" panose="020B0600000101010101" pitchFamily="50" charset="-127"/>
                <a:ea typeface="나눔스퀘어" panose="020B0600000101010101" pitchFamily="50" charset="-127"/>
              </a:rPr>
              <a:t>가 가장 높은 </a:t>
            </a:r>
            <a:r>
              <a:rPr lang="en-US" altLang="ko-KR" sz="2000">
                <a:latin typeface="나눔스퀘어" panose="020B0600000101010101" pitchFamily="50" charset="-127"/>
                <a:ea typeface="나눔스퀘어" panose="020B0600000101010101" pitchFamily="50" charset="-127"/>
              </a:rPr>
              <a:t>Epoch </a:t>
            </a:r>
            <a:r>
              <a:rPr lang="ko-KR" altLang="en-US" sz="2000">
                <a:latin typeface="나눔스퀘어" panose="020B0600000101010101" pitchFamily="50" charset="-127"/>
                <a:ea typeface="나눔스퀘어" panose="020B0600000101010101" pitchFamily="50" charset="-127"/>
              </a:rPr>
              <a:t>선택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Cross Entropy Loss </a:t>
            </a: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Medium Frequency Balancing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larger Class</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weight</a:t>
            </a:r>
            <a:r>
              <a:rPr lang="ko-KR" altLang="en-US" sz="2000">
                <a:latin typeface="나눔스퀘어" panose="020B0600000101010101" pitchFamily="50" charset="-127"/>
                <a:ea typeface="나눔스퀘어" panose="020B0600000101010101" pitchFamily="50" charset="-127"/>
              </a:rPr>
              <a:t>를 </a:t>
            </a:r>
            <a:r>
              <a:rPr lang="en-US" altLang="ko-KR" sz="2000">
                <a:latin typeface="나눔스퀘어" panose="020B0600000101010101" pitchFamily="50" charset="-127"/>
                <a:ea typeface="나눔스퀘어" panose="020B0600000101010101" pitchFamily="50" charset="-127"/>
              </a:rPr>
              <a:t>1</a:t>
            </a:r>
            <a:r>
              <a:rPr lang="ko-KR" altLang="en-US" sz="2000">
                <a:latin typeface="나눔스퀘어" panose="020B0600000101010101" pitchFamily="50" charset="-127"/>
                <a:ea typeface="나눔스퀘어" panose="020B0600000101010101" pitchFamily="50" charset="-127"/>
              </a:rPr>
              <a:t>보다 작게 설정</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01461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2CF4CA8-B9E6-4384-A425-DADF71453541}"/>
              </a:ext>
            </a:extLst>
          </p:cNvPr>
          <p:cNvSpPr txBox="1"/>
          <p:nvPr/>
        </p:nvSpPr>
        <p:spPr>
          <a:xfrm>
            <a:off x="772719" y="1622566"/>
            <a:ext cx="11141221" cy="4401205"/>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Performance Metric</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Global Accuracy (Pixel Accuracy - G)</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Class average accuracy (Mean Pixel Accuracy - C)</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mean Intersection over union (mIoU)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Boundary F1-measure (BF)</a:t>
            </a: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mIoU</a:t>
            </a:r>
            <a:r>
              <a:rPr lang="ko-KR" altLang="en-US" sz="2000">
                <a:latin typeface="나눔스퀘어" panose="020B0600000101010101" pitchFamily="50" charset="-127"/>
                <a:ea typeface="나눔스퀘어" panose="020B0600000101010101" pitchFamily="50" charset="-127"/>
              </a:rPr>
              <a:t>의 경우 계산방법과 사람이 인식하는 경계부분이 좀 다른데</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이를 보완하기 위해 경계부분에 대해서 정확도를 측정하는 방법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Test Set (CAMVID)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CamVid validation set</a:t>
            </a:r>
            <a:r>
              <a:rPr lang="ko-KR" altLang="en-US" sz="2000">
                <a:latin typeface="나눔스퀘어" panose="020B0600000101010101" pitchFamily="50" charset="-127"/>
                <a:ea typeface="나눔스퀘어" panose="020B0600000101010101" pitchFamily="50" charset="-127"/>
              </a:rPr>
              <a:t>을 기준으로 </a:t>
            </a: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가장 높은 </a:t>
            </a:r>
            <a:r>
              <a:rPr lang="en-US" altLang="ko-KR" sz="2000">
                <a:latin typeface="나눔스퀘어" panose="020B0600000101010101" pitchFamily="50" charset="-127"/>
                <a:ea typeface="나눔스퀘어" panose="020B0600000101010101" pitchFamily="50" charset="-127"/>
              </a:rPr>
              <a:t>Epoch</a:t>
            </a:r>
            <a:r>
              <a:rPr lang="ko-KR" altLang="en-US" sz="2000">
                <a:latin typeface="나눔스퀘어" panose="020B0600000101010101" pitchFamily="50" charset="-127"/>
                <a:ea typeface="나눔스퀘어" panose="020B0600000101010101" pitchFamily="50" charset="-127"/>
              </a:rPr>
              <a:t>로 추론</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하지만</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도로와 건물</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하늘</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보도처럼 대부분의 이미지를 차지하는 클래스때매 클래스의 평균 정확도가 높다고해서 </a:t>
            </a: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높은게 아님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375984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19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631216"/>
          </a:xfrm>
          <a:prstGeom prst="rect">
            <a:avLst/>
          </a:prstGeom>
          <a:noFill/>
        </p:spPr>
        <p:txBody>
          <a:bodyPr wrap="square" rtlCol="0">
            <a:spAutoFit/>
          </a:bodyPr>
          <a:lstStyle/>
          <a:p>
            <a:pPr marL="457200" indent="-457200" latinLnBrk="0">
              <a:buFont typeface="+mj-lt"/>
              <a:buAutoNum type="arabicPeriod"/>
            </a:pPr>
            <a:r>
              <a:rPr lang="en-US" altLang="ko-KR" sz="2000">
                <a:latin typeface="나눔스퀘어" panose="020B0600000101010101" pitchFamily="50" charset="-127"/>
                <a:ea typeface="나눔스퀘어" panose="020B0600000101010101" pitchFamily="50" charset="-127"/>
              </a:rPr>
              <a:t>3</a:t>
            </a:r>
            <a:r>
              <a:rPr lang="ko-KR" altLang="en-US" sz="2000">
                <a:latin typeface="나눔스퀘어" panose="020B0600000101010101" pitchFamily="50" charset="-127"/>
                <a:ea typeface="나눔스퀘어" panose="020B0600000101010101" pitchFamily="50" charset="-127"/>
              </a:rPr>
              <a:t>가지 경우에 대해서 각각 성능을 비교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파라미터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추론속도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성능</a:t>
            </a:r>
            <a:r>
              <a:rPr lang="en-US" altLang="ko-KR" sz="2000">
                <a:latin typeface="나눔스퀘어" panose="020B0600000101010101" pitchFamily="50" charset="-127"/>
                <a:ea typeface="나눔스퀘어" panose="020B0600000101010101" pitchFamily="50" charset="-127"/>
              </a:rPr>
              <a: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unsampling</a:t>
            </a:r>
            <a:r>
              <a:rPr lang="ko-KR" altLang="en-US" sz="2000">
                <a:latin typeface="나눔스퀘어" panose="020B0600000101010101" pitchFamily="50" charset="-127"/>
                <a:ea typeface="나눔스퀘어" panose="020B0600000101010101" pitchFamily="50" charset="-127"/>
              </a:rPr>
              <a:t>의 종류 </a:t>
            </a:r>
            <a:r>
              <a:rPr lang="en-US" altLang="ko-KR" sz="2000">
                <a:latin typeface="나눔스퀘어" panose="020B0600000101010101" pitchFamily="50" charset="-127"/>
                <a:ea typeface="나눔스퀘어" panose="020B0600000101010101" pitchFamily="50" charset="-127"/>
              </a:rPr>
              <a:t>(Bilinear / Upsampling – indices / Learning to upsample)</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Median frequency balancing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Natural frequency balancing </a:t>
            </a: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475415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C8223A55-C9EB-4BBA-891F-56541E49BEFC}"/>
              </a:ext>
            </a:extLst>
          </p:cNvPr>
          <p:cNvSpPr/>
          <p:nvPr/>
        </p:nvSpPr>
        <p:spPr>
          <a:xfrm>
            <a:off x="-1" y="3429000"/>
            <a:ext cx="12192001" cy="151529"/>
          </a:xfrm>
          <a:prstGeom prst="rect">
            <a:avLst/>
          </a:prstGeom>
          <a:solidFill>
            <a:srgbClr val="0000FF"/>
          </a:solidFill>
          <a:ln>
            <a:solidFill>
              <a:srgbClr val="1100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이등변 삼각형 9">
            <a:extLst>
              <a:ext uri="{FF2B5EF4-FFF2-40B4-BE49-F238E27FC236}">
                <a16:creationId xmlns:a16="http://schemas.microsoft.com/office/drawing/2014/main" id="{4421F760-1375-4293-A3C8-6DECAF58858C}"/>
              </a:ext>
            </a:extLst>
          </p:cNvPr>
          <p:cNvSpPr/>
          <p:nvPr/>
        </p:nvSpPr>
        <p:spPr>
          <a:xfrm>
            <a:off x="1687720" y="3058015"/>
            <a:ext cx="606116" cy="522514"/>
          </a:xfrm>
          <a:prstGeom prst="triangle">
            <a:avLst/>
          </a:prstGeom>
          <a:solidFill>
            <a:srgbClr val="0000FF"/>
          </a:solidFill>
          <a:ln>
            <a:solidFill>
              <a:srgbClr val="1100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이등변 삼각형 10">
            <a:extLst>
              <a:ext uri="{FF2B5EF4-FFF2-40B4-BE49-F238E27FC236}">
                <a16:creationId xmlns:a16="http://schemas.microsoft.com/office/drawing/2014/main" id="{513D646E-25F0-42DB-BE1B-68A9906D762E}"/>
              </a:ext>
            </a:extLst>
          </p:cNvPr>
          <p:cNvSpPr/>
          <p:nvPr/>
        </p:nvSpPr>
        <p:spPr>
          <a:xfrm rot="10800000">
            <a:off x="5682343" y="3469493"/>
            <a:ext cx="606116" cy="522514"/>
          </a:xfrm>
          <a:prstGeom prst="triangle">
            <a:avLst/>
          </a:prstGeom>
          <a:solidFill>
            <a:srgbClr val="0000FF"/>
          </a:solidFill>
          <a:ln>
            <a:solidFill>
              <a:srgbClr val="1100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이등변 삼각형 11">
            <a:extLst>
              <a:ext uri="{FF2B5EF4-FFF2-40B4-BE49-F238E27FC236}">
                <a16:creationId xmlns:a16="http://schemas.microsoft.com/office/drawing/2014/main" id="{C67F2537-41C0-4013-B47F-19D255474EF2}"/>
              </a:ext>
            </a:extLst>
          </p:cNvPr>
          <p:cNvSpPr/>
          <p:nvPr/>
        </p:nvSpPr>
        <p:spPr>
          <a:xfrm>
            <a:off x="9852008" y="3058015"/>
            <a:ext cx="606116" cy="522514"/>
          </a:xfrm>
          <a:prstGeom prst="triangle">
            <a:avLst/>
          </a:prstGeom>
          <a:solidFill>
            <a:srgbClr val="0000FF"/>
          </a:solidFill>
          <a:ln>
            <a:solidFill>
              <a:srgbClr val="1100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래픽 12" descr="상향 추세가 있는 막대 그래프">
            <a:extLst>
              <a:ext uri="{FF2B5EF4-FFF2-40B4-BE49-F238E27FC236}">
                <a16:creationId xmlns:a16="http://schemas.microsoft.com/office/drawing/2014/main" id="{28C7F69B-2E6B-4FBA-A46A-5F020A3C817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597" y="3580529"/>
            <a:ext cx="872602" cy="872602"/>
          </a:xfrm>
          <a:prstGeom prst="rect">
            <a:avLst/>
          </a:prstGeom>
        </p:spPr>
      </p:pic>
      <p:pic>
        <p:nvPicPr>
          <p:cNvPr id="14" name="그래픽 13" descr="기어 헤드">
            <a:extLst>
              <a:ext uri="{FF2B5EF4-FFF2-40B4-BE49-F238E27FC236}">
                <a16:creationId xmlns:a16="http://schemas.microsoft.com/office/drawing/2014/main" id="{21FEE918-ABD5-431D-8B2C-8C58B2C456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09486" y="2502129"/>
            <a:ext cx="926871" cy="926871"/>
          </a:xfrm>
          <a:prstGeom prst="rect">
            <a:avLst/>
          </a:prstGeom>
        </p:spPr>
      </p:pic>
      <p:pic>
        <p:nvPicPr>
          <p:cNvPr id="15" name="그래픽 14" descr="모임">
            <a:extLst>
              <a:ext uri="{FF2B5EF4-FFF2-40B4-BE49-F238E27FC236}">
                <a16:creationId xmlns:a16="http://schemas.microsoft.com/office/drawing/2014/main" id="{A01224C8-9160-458C-BDB6-DBAF2624C8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91630" y="3488078"/>
            <a:ext cx="926872" cy="926872"/>
          </a:xfrm>
          <a:prstGeom prst="rect">
            <a:avLst/>
          </a:prstGeom>
        </p:spPr>
      </p:pic>
      <p:sp>
        <p:nvSpPr>
          <p:cNvPr id="16" name="TextBox 15">
            <a:extLst>
              <a:ext uri="{FF2B5EF4-FFF2-40B4-BE49-F238E27FC236}">
                <a16:creationId xmlns:a16="http://schemas.microsoft.com/office/drawing/2014/main" id="{0BCAF917-ED08-45EA-A8D2-8D4C56244AC4}"/>
              </a:ext>
            </a:extLst>
          </p:cNvPr>
          <p:cNvSpPr txBox="1"/>
          <p:nvPr/>
        </p:nvSpPr>
        <p:spPr>
          <a:xfrm>
            <a:off x="5322314" y="348336"/>
            <a:ext cx="1364669" cy="584775"/>
          </a:xfrm>
          <a:prstGeom prst="rect">
            <a:avLst/>
          </a:prstGeom>
          <a:noFill/>
        </p:spPr>
        <p:txBody>
          <a:bodyPr wrap="none" rtlCol="0">
            <a:spAutoFit/>
          </a:bodyPr>
          <a:lstStyle/>
          <a:p>
            <a:r>
              <a:rPr lang="en-US" altLang="ko-KR" sz="3200" dirty="0">
                <a:latin typeface="에스코어 드림 8 Heavy" panose="020B0903030302020204" pitchFamily="34" charset="-127"/>
                <a:ea typeface="에스코어 드림 8 Heavy" panose="020B0903030302020204" pitchFamily="34" charset="-127"/>
              </a:rPr>
              <a:t>INDEX</a:t>
            </a:r>
            <a:endParaRPr lang="ko-KR" altLang="en-US" sz="3200" dirty="0">
              <a:latin typeface="에스코어 드림 8 Heavy" panose="020B0903030302020204" pitchFamily="34" charset="-127"/>
              <a:ea typeface="에스코어 드림 8 Heavy" panose="020B0903030302020204" pitchFamily="34" charset="-127"/>
            </a:endParaRPr>
          </a:p>
        </p:txBody>
      </p:sp>
      <p:sp>
        <p:nvSpPr>
          <p:cNvPr id="17" name="직사각형 16">
            <a:extLst>
              <a:ext uri="{FF2B5EF4-FFF2-40B4-BE49-F238E27FC236}">
                <a16:creationId xmlns:a16="http://schemas.microsoft.com/office/drawing/2014/main" id="{DE8B7C86-16A2-4A38-896C-DD237A5643AF}"/>
              </a:ext>
            </a:extLst>
          </p:cNvPr>
          <p:cNvSpPr/>
          <p:nvPr/>
        </p:nvSpPr>
        <p:spPr>
          <a:xfrm>
            <a:off x="1585373" y="1459040"/>
            <a:ext cx="1107996" cy="461665"/>
          </a:xfrm>
          <a:prstGeom prst="rect">
            <a:avLst/>
          </a:prstGeom>
        </p:spPr>
        <p:txBody>
          <a:bodyPr wrap="none">
            <a:spAutoFit/>
          </a:bodyPr>
          <a:lstStyle/>
          <a:p>
            <a:r>
              <a:rPr lang="ko-KR" altLang="en-US" sz="2400" dirty="0">
                <a:latin typeface="Tmon몬소리 Black" panose="02000A03000000000000" pitchFamily="2" charset="-127"/>
                <a:ea typeface="Tmon몬소리 Black" panose="02000A03000000000000" pitchFamily="2" charset="-127"/>
              </a:rPr>
              <a:t>전처리</a:t>
            </a:r>
          </a:p>
        </p:txBody>
      </p:sp>
      <p:sp>
        <p:nvSpPr>
          <p:cNvPr id="19" name="직사각형 18">
            <a:extLst>
              <a:ext uri="{FF2B5EF4-FFF2-40B4-BE49-F238E27FC236}">
                <a16:creationId xmlns:a16="http://schemas.microsoft.com/office/drawing/2014/main" id="{A6A51276-1CAD-4446-86B2-DBD35F227986}"/>
              </a:ext>
            </a:extLst>
          </p:cNvPr>
          <p:cNvSpPr/>
          <p:nvPr/>
        </p:nvSpPr>
        <p:spPr>
          <a:xfrm>
            <a:off x="5609486" y="4199942"/>
            <a:ext cx="800219" cy="461665"/>
          </a:xfrm>
          <a:prstGeom prst="rect">
            <a:avLst/>
          </a:prstGeom>
        </p:spPr>
        <p:txBody>
          <a:bodyPr wrap="none">
            <a:spAutoFit/>
          </a:bodyPr>
          <a:lstStyle/>
          <a:p>
            <a:r>
              <a:rPr lang="ko-KR" altLang="en-US" sz="2400">
                <a:latin typeface="Tmon몬소리 Black" panose="02000A03000000000000" pitchFamily="2" charset="-127"/>
                <a:ea typeface="Tmon몬소리 Black" panose="02000A03000000000000" pitchFamily="2" charset="-127"/>
              </a:rPr>
              <a:t>모델</a:t>
            </a:r>
            <a:endParaRPr lang="ko-KR" altLang="en-US" sz="2400" dirty="0">
              <a:latin typeface="Tmon몬소리 Black" panose="02000A03000000000000" pitchFamily="2" charset="-127"/>
              <a:ea typeface="Tmon몬소리 Black" panose="02000A03000000000000" pitchFamily="2" charset="-127"/>
            </a:endParaRPr>
          </a:p>
        </p:txBody>
      </p:sp>
      <p:sp>
        <p:nvSpPr>
          <p:cNvPr id="20" name="직사각형 19">
            <a:extLst>
              <a:ext uri="{FF2B5EF4-FFF2-40B4-BE49-F238E27FC236}">
                <a16:creationId xmlns:a16="http://schemas.microsoft.com/office/drawing/2014/main" id="{45AAFB40-E118-43F5-8F3A-2B535187F7CC}"/>
              </a:ext>
            </a:extLst>
          </p:cNvPr>
          <p:cNvSpPr/>
          <p:nvPr/>
        </p:nvSpPr>
        <p:spPr>
          <a:xfrm>
            <a:off x="9498631" y="1453492"/>
            <a:ext cx="1107996" cy="461665"/>
          </a:xfrm>
          <a:prstGeom prst="rect">
            <a:avLst/>
          </a:prstGeom>
        </p:spPr>
        <p:txBody>
          <a:bodyPr wrap="none">
            <a:spAutoFit/>
          </a:bodyPr>
          <a:lstStyle/>
          <a:p>
            <a:r>
              <a:rPr lang="ko-KR" altLang="en-US" sz="2400">
                <a:latin typeface="Tmon몬소리 Black" panose="02000A03000000000000" pitchFamily="2" charset="-127"/>
                <a:ea typeface="Tmon몬소리 Black" panose="02000A03000000000000" pitchFamily="2" charset="-127"/>
              </a:rPr>
              <a:t>후처리</a:t>
            </a:r>
            <a:endParaRPr lang="ko-KR" altLang="en-US" sz="2400" dirty="0">
              <a:latin typeface="Tmon몬소리 Black" panose="02000A03000000000000" pitchFamily="2" charset="-127"/>
              <a:ea typeface="Tmon몬소리 Black" panose="02000A03000000000000" pitchFamily="2" charset="-127"/>
            </a:endParaRPr>
          </a:p>
        </p:txBody>
      </p:sp>
      <p:sp>
        <p:nvSpPr>
          <p:cNvPr id="21" name="직사각형 20">
            <a:extLst>
              <a:ext uri="{FF2B5EF4-FFF2-40B4-BE49-F238E27FC236}">
                <a16:creationId xmlns:a16="http://schemas.microsoft.com/office/drawing/2014/main" id="{A4AF7416-06A0-4CB4-A48F-FCB9712C4602}"/>
              </a:ext>
            </a:extLst>
          </p:cNvPr>
          <p:cNvSpPr/>
          <p:nvPr/>
        </p:nvSpPr>
        <p:spPr>
          <a:xfrm>
            <a:off x="1187178" y="2009074"/>
            <a:ext cx="3104067" cy="738664"/>
          </a:xfrm>
          <a:prstGeom prst="rect">
            <a:avLst/>
          </a:prstGeom>
        </p:spPr>
        <p:txBody>
          <a:bodyPr wrap="square">
            <a:spAutoFit/>
          </a:bodyPr>
          <a:lstStyle/>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1. Data Exploratory Analysis </a:t>
            </a: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2. Image Resize </a:t>
            </a: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3. Augmentation Method</a:t>
            </a:r>
            <a:r>
              <a:rPr lang="ko-KR" altLang="en-US" sz="1400" dirty="0">
                <a:solidFill>
                  <a:schemeClr val="bg2">
                    <a:lumMod val="50000"/>
                  </a:schemeClr>
                </a:solidFill>
                <a:latin typeface="나눔스퀘어_ac Bold" panose="020B0600000101010101" pitchFamily="50" charset="-127"/>
                <a:ea typeface="나눔스퀘어_ac Bold" panose="020B0600000101010101" pitchFamily="50" charset="-127"/>
              </a:rPr>
              <a:t> </a:t>
            </a:r>
          </a:p>
        </p:txBody>
      </p:sp>
      <p:sp>
        <p:nvSpPr>
          <p:cNvPr id="22" name="직사각형 21">
            <a:extLst>
              <a:ext uri="{FF2B5EF4-FFF2-40B4-BE49-F238E27FC236}">
                <a16:creationId xmlns:a16="http://schemas.microsoft.com/office/drawing/2014/main" id="{36B7F0E5-80E9-4662-A6E1-61AFADD536BF}"/>
              </a:ext>
            </a:extLst>
          </p:cNvPr>
          <p:cNvSpPr/>
          <p:nvPr/>
        </p:nvSpPr>
        <p:spPr>
          <a:xfrm>
            <a:off x="5331635" y="4717041"/>
            <a:ext cx="3940040" cy="1384995"/>
          </a:xfrm>
          <a:prstGeom prst="rect">
            <a:avLst/>
          </a:prstGeom>
        </p:spPr>
        <p:txBody>
          <a:bodyPr wrap="square">
            <a:spAutoFit/>
          </a:bodyPr>
          <a:lstStyle/>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1. Baseline </a:t>
            </a:r>
            <a:r>
              <a:rPr lang="ko-KR" altLang="en-US" sz="1400" dirty="0">
                <a:solidFill>
                  <a:schemeClr val="bg2">
                    <a:lumMod val="50000"/>
                  </a:schemeClr>
                </a:solidFill>
                <a:latin typeface="나눔스퀘어_ac Bold" panose="020B0600000101010101" pitchFamily="50" charset="-127"/>
                <a:ea typeface="나눔스퀘어_ac Bold" panose="020B0600000101010101" pitchFamily="50" charset="-127"/>
              </a:rPr>
              <a:t> </a:t>
            </a:r>
            <a:endPar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endParaRP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2. Validation </a:t>
            </a:r>
            <a:r>
              <a:rPr lang="ko-KR" altLang="en-US" sz="1400" dirty="0">
                <a:solidFill>
                  <a:schemeClr val="bg2">
                    <a:lumMod val="50000"/>
                  </a:schemeClr>
                </a:solidFill>
                <a:latin typeface="나눔스퀘어_ac Bold" panose="020B0600000101010101" pitchFamily="50" charset="-127"/>
                <a:ea typeface="나눔스퀘어_ac Bold" panose="020B0600000101010101" pitchFamily="50" charset="-127"/>
              </a:rPr>
              <a:t> </a:t>
            </a:r>
            <a:endPar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endParaRP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3</a:t>
            </a:r>
            <a:r>
              <a:rPr lang="en-US" altLang="ko-KR" sz="1400">
                <a:solidFill>
                  <a:schemeClr val="bg2">
                    <a:lumMod val="50000"/>
                  </a:schemeClr>
                </a:solidFill>
                <a:latin typeface="나눔스퀘어_ac Bold" panose="020B0600000101010101" pitchFamily="50" charset="-127"/>
                <a:ea typeface="나눔스퀘어_ac Bold" panose="020B0600000101010101" pitchFamily="50" charset="-127"/>
              </a:rPr>
              <a:t>. Optimizer</a:t>
            </a:r>
            <a:r>
              <a:rPr lang="ko-KR" altLang="en-US" sz="1400">
                <a:solidFill>
                  <a:schemeClr val="bg2">
                    <a:lumMod val="50000"/>
                  </a:schemeClr>
                </a:solidFill>
                <a:latin typeface="나눔스퀘어_ac Bold" panose="020B0600000101010101" pitchFamily="50" charset="-127"/>
                <a:ea typeface="나눔스퀘어_ac Bold" panose="020B0600000101010101" pitchFamily="50" charset="-127"/>
              </a:rPr>
              <a:t> </a:t>
            </a:r>
            <a:endPar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endParaRP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4</a:t>
            </a:r>
            <a:r>
              <a:rPr lang="en-US" altLang="ko-KR" sz="1400">
                <a:solidFill>
                  <a:schemeClr val="bg2">
                    <a:lumMod val="50000"/>
                  </a:schemeClr>
                </a:solidFill>
                <a:latin typeface="나눔스퀘어_ac Bold" panose="020B0600000101010101" pitchFamily="50" charset="-127"/>
                <a:ea typeface="나눔스퀘어_ac Bold" panose="020B0600000101010101" pitchFamily="50" charset="-127"/>
              </a:rPr>
              <a:t>. Scheduler</a:t>
            </a:r>
            <a:endPar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endParaRP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5. Metric (Custom</a:t>
            </a:r>
            <a:r>
              <a:rPr lang="ko-KR" altLang="en-US" sz="1400" dirty="0">
                <a:solidFill>
                  <a:schemeClr val="bg2">
                    <a:lumMod val="50000"/>
                  </a:schemeClr>
                </a:solidFill>
                <a:latin typeface="나눔스퀘어_ac Bold" panose="020B0600000101010101" pitchFamily="50" charset="-127"/>
                <a:ea typeface="나눔스퀘어_ac Bold" panose="020B0600000101010101" pitchFamily="50" charset="-127"/>
              </a:rPr>
              <a:t> </a:t>
            </a:r>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loss)</a:t>
            </a: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6. Apex  </a:t>
            </a:r>
            <a:r>
              <a:rPr lang="ko-KR" altLang="en-US" sz="1400" dirty="0">
                <a:solidFill>
                  <a:schemeClr val="bg2">
                    <a:lumMod val="50000"/>
                  </a:schemeClr>
                </a:solidFill>
                <a:latin typeface="나눔스퀘어_ac Bold" panose="020B0600000101010101" pitchFamily="50" charset="-127"/>
                <a:ea typeface="나눔스퀘어_ac Bold" panose="020B0600000101010101" pitchFamily="50" charset="-127"/>
              </a:rPr>
              <a:t> </a:t>
            </a:r>
          </a:p>
        </p:txBody>
      </p:sp>
      <p:sp>
        <p:nvSpPr>
          <p:cNvPr id="23" name="직사각형 22">
            <a:extLst>
              <a:ext uri="{FF2B5EF4-FFF2-40B4-BE49-F238E27FC236}">
                <a16:creationId xmlns:a16="http://schemas.microsoft.com/office/drawing/2014/main" id="{25DB6E54-0A12-431D-9D27-D9EFE2E68607}"/>
              </a:ext>
            </a:extLst>
          </p:cNvPr>
          <p:cNvSpPr/>
          <p:nvPr/>
        </p:nvSpPr>
        <p:spPr>
          <a:xfrm>
            <a:off x="9271675" y="1943439"/>
            <a:ext cx="3466294" cy="738664"/>
          </a:xfrm>
          <a:prstGeom prst="rect">
            <a:avLst/>
          </a:prstGeom>
        </p:spPr>
        <p:txBody>
          <a:bodyPr wrap="square">
            <a:spAutoFit/>
          </a:bodyPr>
          <a:lstStyle/>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1. Pesudo labeling</a:t>
            </a: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2. TTA  </a:t>
            </a:r>
          </a:p>
          <a:p>
            <a:r>
              <a:rPr lang="en-US" altLang="ko-KR" sz="1400" dirty="0">
                <a:solidFill>
                  <a:schemeClr val="bg2">
                    <a:lumMod val="50000"/>
                  </a:schemeClr>
                </a:solidFill>
                <a:latin typeface="나눔스퀘어_ac Bold" panose="020B0600000101010101" pitchFamily="50" charset="-127"/>
                <a:ea typeface="나눔스퀘어_ac Bold" panose="020B0600000101010101" pitchFamily="50" charset="-127"/>
              </a:rPr>
              <a:t>3. Ensemble</a:t>
            </a:r>
            <a:r>
              <a:rPr lang="ko-KR" altLang="en-US" sz="1400" dirty="0">
                <a:solidFill>
                  <a:schemeClr val="bg2">
                    <a:lumMod val="50000"/>
                  </a:schemeClr>
                </a:solidFill>
                <a:latin typeface="나눔스퀘어_ac Bold" panose="020B0600000101010101" pitchFamily="50" charset="-127"/>
                <a:ea typeface="나눔스퀘어_ac Bold" panose="020B0600000101010101" pitchFamily="50" charset="-127"/>
              </a:rPr>
              <a:t> </a:t>
            </a:r>
          </a:p>
        </p:txBody>
      </p:sp>
    </p:spTree>
    <p:extLst>
      <p:ext uri="{BB962C8B-B14F-4D97-AF65-F5344CB8AC3E}">
        <p14:creationId xmlns:p14="http://schemas.microsoft.com/office/powerpoint/2010/main" val="1054403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20</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015663"/>
          </a:xfrm>
          <a:prstGeom prst="rect">
            <a:avLst/>
          </a:prstGeom>
          <a:noFill/>
        </p:spPr>
        <p:txBody>
          <a:bodyPr wrap="square" rtlCol="0">
            <a:spAutoFit/>
          </a:bodyPr>
          <a:lstStyle/>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Bilinear-Interpolation without any learning performs</a:t>
            </a:r>
            <a:r>
              <a:rPr lang="ko-KR" altLang="en-US" sz="2000">
                <a:latin typeface="나눔스퀘어" panose="020B0600000101010101" pitchFamily="50" charset="-127"/>
                <a:ea typeface="나눔스퀘어" panose="020B0600000101010101" pitchFamily="50" charset="-127"/>
              </a:rPr>
              <a:t>의 경우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파라미터의 수는 적고 추론속도는 작음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하지만 성능면에서 가장 낮음 </a:t>
            </a: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C756DD78-7048-450F-A240-51C6BC0BEE0B}"/>
              </a:ext>
            </a:extLst>
          </p:cNvPr>
          <p:cNvSpPr/>
          <p:nvPr/>
        </p:nvSpPr>
        <p:spPr>
          <a:xfrm>
            <a:off x="883059" y="2340243"/>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2260183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https://theailearner.com/2018/12/29/image-processing-bilinear-interpolation/</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21</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Bilinear – Interpolation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3">
            <a:extLst>
              <a:ext uri="{FF2B5EF4-FFF2-40B4-BE49-F238E27FC236}">
                <a16:creationId xmlns:a16="http://schemas.microsoft.com/office/drawing/2014/main" id="{EF8545BA-D2E6-442E-8183-5DCEEC368966}"/>
              </a:ext>
            </a:extLst>
          </p:cNvPr>
          <p:cNvGraphicFramePr>
            <a:graphicFrameLocks noGrp="1"/>
          </p:cNvGraphicFramePr>
          <p:nvPr>
            <p:extLst>
              <p:ext uri="{D42A27DB-BD31-4B8C-83A1-F6EECF244321}">
                <p14:modId xmlns:p14="http://schemas.microsoft.com/office/powerpoint/2010/main" val="3939141493"/>
              </p:ext>
            </p:extLst>
          </p:nvPr>
        </p:nvGraphicFramePr>
        <p:xfrm>
          <a:off x="974969" y="1775035"/>
          <a:ext cx="1994534" cy="1262622"/>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53706431"/>
                  </a:ext>
                </a:extLst>
              </a:tr>
            </a:tbl>
          </a:graphicData>
        </a:graphic>
      </p:graphicFrame>
      <p:graphicFrame>
        <p:nvGraphicFramePr>
          <p:cNvPr id="21" name="표 3">
            <a:extLst>
              <a:ext uri="{FF2B5EF4-FFF2-40B4-BE49-F238E27FC236}">
                <a16:creationId xmlns:a16="http://schemas.microsoft.com/office/drawing/2014/main" id="{4FC7AA28-9AFA-44E6-81D8-8BCC8C5F8838}"/>
              </a:ext>
            </a:extLst>
          </p:cNvPr>
          <p:cNvGraphicFramePr>
            <a:graphicFrameLocks noGrp="1"/>
          </p:cNvGraphicFramePr>
          <p:nvPr>
            <p:extLst>
              <p:ext uri="{D42A27DB-BD31-4B8C-83A1-F6EECF244321}">
                <p14:modId xmlns:p14="http://schemas.microsoft.com/office/powerpoint/2010/main" val="568824706"/>
              </p:ext>
            </p:extLst>
          </p:nvPr>
        </p:nvGraphicFramePr>
        <p:xfrm>
          <a:off x="5630375" y="1775035"/>
          <a:ext cx="4030864" cy="2525244"/>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gridCol w="997267">
                  <a:extLst>
                    <a:ext uri="{9D8B030D-6E8A-4147-A177-3AD203B41FA5}">
                      <a16:colId xmlns:a16="http://schemas.microsoft.com/office/drawing/2014/main" val="222471457"/>
                    </a:ext>
                  </a:extLst>
                </a:gridCol>
                <a:gridCol w="1039063">
                  <a:extLst>
                    <a:ext uri="{9D8B030D-6E8A-4147-A177-3AD203B41FA5}">
                      <a16:colId xmlns:a16="http://schemas.microsoft.com/office/drawing/2014/main" val="3295303943"/>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70643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641176"/>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3.25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3.75</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37565348"/>
                  </a:ext>
                </a:extLst>
              </a:tr>
            </a:tbl>
          </a:graphicData>
        </a:graphic>
      </p:graphicFrame>
      <p:sp>
        <p:nvSpPr>
          <p:cNvPr id="22" name="TextBox 21">
            <a:extLst>
              <a:ext uri="{FF2B5EF4-FFF2-40B4-BE49-F238E27FC236}">
                <a16:creationId xmlns:a16="http://schemas.microsoft.com/office/drawing/2014/main" id="{C367CB25-398F-470D-B488-19FAD6139BF2}"/>
              </a:ext>
            </a:extLst>
          </p:cNvPr>
          <p:cNvSpPr txBox="1"/>
          <p:nvPr/>
        </p:nvSpPr>
        <p:spPr>
          <a:xfrm>
            <a:off x="3387616" y="4644899"/>
            <a:ext cx="3218184"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3.25 = 3 * 0.75 + 4 * 0.25 </a:t>
            </a:r>
          </a:p>
        </p:txBody>
      </p:sp>
      <p:cxnSp>
        <p:nvCxnSpPr>
          <p:cNvPr id="5" name="연결선: 구부러짐 4">
            <a:extLst>
              <a:ext uri="{FF2B5EF4-FFF2-40B4-BE49-F238E27FC236}">
                <a16:creationId xmlns:a16="http://schemas.microsoft.com/office/drawing/2014/main" id="{E63A1C62-6E5B-43FF-943B-CCE6F5EC7104}"/>
              </a:ext>
            </a:extLst>
          </p:cNvPr>
          <p:cNvCxnSpPr>
            <a:cxnSpLocks/>
          </p:cNvCxnSpPr>
          <p:nvPr/>
        </p:nvCxnSpPr>
        <p:spPr>
          <a:xfrm flipV="1">
            <a:off x="6523818" y="4288567"/>
            <a:ext cx="507395" cy="5563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107E5F-D8EB-4174-90A9-B5701273EE82}"/>
              </a:ext>
            </a:extLst>
          </p:cNvPr>
          <p:cNvSpPr txBox="1"/>
          <p:nvPr/>
        </p:nvSpPr>
        <p:spPr>
          <a:xfrm>
            <a:off x="6443054" y="1015993"/>
            <a:ext cx="3707873"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2.25 = 1.5 * 0.25 + 1.75 * 0.75</a:t>
            </a:r>
          </a:p>
        </p:txBody>
      </p:sp>
      <p:pic>
        <p:nvPicPr>
          <p:cNvPr id="35" name="그림 34">
            <a:extLst>
              <a:ext uri="{FF2B5EF4-FFF2-40B4-BE49-F238E27FC236}">
                <a16:creationId xmlns:a16="http://schemas.microsoft.com/office/drawing/2014/main" id="{5A0473F4-2AC3-4D93-8912-115AE6CAD442}"/>
              </a:ext>
            </a:extLst>
          </p:cNvPr>
          <p:cNvPicPr>
            <a:picLocks noChangeAspect="1"/>
          </p:cNvPicPr>
          <p:nvPr/>
        </p:nvPicPr>
        <p:blipFill rotWithShape="1">
          <a:blip r:embed="rId5"/>
          <a:srcRect b="23704"/>
          <a:stretch/>
        </p:blipFill>
        <p:spPr>
          <a:xfrm>
            <a:off x="348475" y="5059107"/>
            <a:ext cx="6175343" cy="365300"/>
          </a:xfrm>
          <a:prstGeom prst="rect">
            <a:avLst/>
          </a:prstGeom>
        </p:spPr>
      </p:pic>
      <p:cxnSp>
        <p:nvCxnSpPr>
          <p:cNvPr id="38" name="연결선: 구부러짐 37">
            <a:extLst>
              <a:ext uri="{FF2B5EF4-FFF2-40B4-BE49-F238E27FC236}">
                <a16:creationId xmlns:a16="http://schemas.microsoft.com/office/drawing/2014/main" id="{9C02A891-C8D7-4880-BEC0-914FD3EDDF3C}"/>
              </a:ext>
            </a:extLst>
          </p:cNvPr>
          <p:cNvCxnSpPr>
            <a:stCxn id="23" idx="2"/>
          </p:cNvCxnSpPr>
          <p:nvPr/>
        </p:nvCxnSpPr>
        <p:spPr>
          <a:xfrm rot="5400000">
            <a:off x="7731483" y="1852227"/>
            <a:ext cx="1001633" cy="12938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43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https://theailearner.com/2018/12/29/image-processing-bilinear-interpolation/</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22</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Bilinear – Interpolation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3">
            <a:extLst>
              <a:ext uri="{FF2B5EF4-FFF2-40B4-BE49-F238E27FC236}">
                <a16:creationId xmlns:a16="http://schemas.microsoft.com/office/drawing/2014/main" id="{EF8545BA-D2E6-442E-8183-5DCEEC368966}"/>
              </a:ext>
            </a:extLst>
          </p:cNvPr>
          <p:cNvGraphicFramePr>
            <a:graphicFrameLocks noGrp="1"/>
          </p:cNvGraphicFramePr>
          <p:nvPr/>
        </p:nvGraphicFramePr>
        <p:xfrm>
          <a:off x="974969" y="1775035"/>
          <a:ext cx="1994534" cy="1262622"/>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53706431"/>
                  </a:ext>
                </a:extLst>
              </a:tr>
            </a:tbl>
          </a:graphicData>
        </a:graphic>
      </p:graphicFrame>
      <p:graphicFrame>
        <p:nvGraphicFramePr>
          <p:cNvPr id="21" name="표 3">
            <a:extLst>
              <a:ext uri="{FF2B5EF4-FFF2-40B4-BE49-F238E27FC236}">
                <a16:creationId xmlns:a16="http://schemas.microsoft.com/office/drawing/2014/main" id="{4FC7AA28-9AFA-44E6-81D8-8BCC8C5F8838}"/>
              </a:ext>
            </a:extLst>
          </p:cNvPr>
          <p:cNvGraphicFramePr>
            <a:graphicFrameLocks noGrp="1"/>
          </p:cNvGraphicFramePr>
          <p:nvPr>
            <p:extLst>
              <p:ext uri="{D42A27DB-BD31-4B8C-83A1-F6EECF244321}">
                <p14:modId xmlns:p14="http://schemas.microsoft.com/office/powerpoint/2010/main" val="589400559"/>
              </p:ext>
            </p:extLst>
          </p:nvPr>
        </p:nvGraphicFramePr>
        <p:xfrm>
          <a:off x="5630375" y="1775035"/>
          <a:ext cx="4030864" cy="2525244"/>
        </p:xfrm>
        <a:graphic>
          <a:graphicData uri="http://schemas.openxmlformats.org/drawingml/2006/table">
            <a:tbl>
              <a:tblPr firstRow="1" bandRow="1">
                <a:tableStyleId>{5C22544A-7EE6-4342-B048-85BDC9FD1C3A}</a:tableStyleId>
              </a:tblPr>
              <a:tblGrid>
                <a:gridCol w="997267">
                  <a:extLst>
                    <a:ext uri="{9D8B030D-6E8A-4147-A177-3AD203B41FA5}">
                      <a16:colId xmlns:a16="http://schemas.microsoft.com/office/drawing/2014/main" val="1300927677"/>
                    </a:ext>
                  </a:extLst>
                </a:gridCol>
                <a:gridCol w="997267">
                  <a:extLst>
                    <a:ext uri="{9D8B030D-6E8A-4147-A177-3AD203B41FA5}">
                      <a16:colId xmlns:a16="http://schemas.microsoft.com/office/drawing/2014/main" val="3889416571"/>
                    </a:ext>
                  </a:extLst>
                </a:gridCol>
                <a:gridCol w="997267">
                  <a:extLst>
                    <a:ext uri="{9D8B030D-6E8A-4147-A177-3AD203B41FA5}">
                      <a16:colId xmlns:a16="http://schemas.microsoft.com/office/drawing/2014/main" val="222471457"/>
                    </a:ext>
                  </a:extLst>
                </a:gridCol>
                <a:gridCol w="1039063">
                  <a:extLst>
                    <a:ext uri="{9D8B030D-6E8A-4147-A177-3AD203B41FA5}">
                      <a16:colId xmlns:a16="http://schemas.microsoft.com/office/drawing/2014/main" val="3295303943"/>
                    </a:ext>
                  </a:extLst>
                </a:gridCol>
              </a:tblGrid>
              <a:tr h="631311">
                <a:tc>
                  <a:txBody>
                    <a:bodyPr/>
                    <a:lstStyle/>
                    <a:p>
                      <a:pPr algn="ctr" latinLnBrk="1">
                        <a:lnSpc>
                          <a:spcPct val="100000"/>
                        </a:lnSpc>
                      </a:pPr>
                      <a:r>
                        <a:rPr lang="en-US" altLang="ko-KR" sz="2800" b="0">
                          <a:solidFill>
                            <a:schemeClr val="tx1"/>
                          </a:solidFill>
                          <a:latin typeface="나눔스퀘어" panose="020B0600000101010101" pitchFamily="50" charset="-127"/>
                          <a:ea typeface="나눔스퀘어" panose="020B0600000101010101" pitchFamily="50" charset="-127"/>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754746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1.67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3706431"/>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2.67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641176"/>
                  </a:ext>
                </a:extLst>
              </a:tr>
              <a:tr h="631311">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3.33</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3.67</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2800" b="0">
                          <a:solidFill>
                            <a:schemeClr val="tx1"/>
                          </a:solidFill>
                          <a:latin typeface="나눔스퀘어" panose="020B0600000101010101" pitchFamily="50" charset="-127"/>
                          <a:ea typeface="나눔스퀘어" panose="020B0600000101010101" pitchFamily="50" charset="-127"/>
                        </a:rPr>
                        <a:t>4</a:t>
                      </a:r>
                      <a:endParaRPr lang="ko-KR" altLang="en-US" sz="2800" b="0">
                        <a:solidFill>
                          <a:schemeClr val="tx1"/>
                        </a:solidFill>
                        <a:latin typeface="나눔스퀘어" panose="020B0600000101010101" pitchFamily="50" charset="-127"/>
                        <a:ea typeface="나눔스퀘어"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37565348"/>
                  </a:ext>
                </a:extLst>
              </a:tr>
            </a:tbl>
          </a:graphicData>
        </a:graphic>
      </p:graphicFrame>
      <p:sp>
        <p:nvSpPr>
          <p:cNvPr id="22" name="TextBox 21">
            <a:extLst>
              <a:ext uri="{FF2B5EF4-FFF2-40B4-BE49-F238E27FC236}">
                <a16:creationId xmlns:a16="http://schemas.microsoft.com/office/drawing/2014/main" id="{C367CB25-398F-470D-B488-19FAD6139BF2}"/>
              </a:ext>
            </a:extLst>
          </p:cNvPr>
          <p:cNvSpPr txBox="1"/>
          <p:nvPr/>
        </p:nvSpPr>
        <p:spPr>
          <a:xfrm>
            <a:off x="3387616" y="4644899"/>
            <a:ext cx="3218184"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3.33 = 3 * 0.67 + 4 * 0.33 </a:t>
            </a:r>
          </a:p>
        </p:txBody>
      </p:sp>
      <p:cxnSp>
        <p:nvCxnSpPr>
          <p:cNvPr id="5" name="연결선: 구부러짐 4">
            <a:extLst>
              <a:ext uri="{FF2B5EF4-FFF2-40B4-BE49-F238E27FC236}">
                <a16:creationId xmlns:a16="http://schemas.microsoft.com/office/drawing/2014/main" id="{E63A1C62-6E5B-43FF-943B-CCE6F5EC7104}"/>
              </a:ext>
            </a:extLst>
          </p:cNvPr>
          <p:cNvCxnSpPr>
            <a:cxnSpLocks/>
          </p:cNvCxnSpPr>
          <p:nvPr/>
        </p:nvCxnSpPr>
        <p:spPr>
          <a:xfrm flipV="1">
            <a:off x="6523818" y="4288567"/>
            <a:ext cx="507395" cy="5563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107E5F-D8EB-4174-90A9-B5701273EE82}"/>
              </a:ext>
            </a:extLst>
          </p:cNvPr>
          <p:cNvSpPr txBox="1"/>
          <p:nvPr/>
        </p:nvSpPr>
        <p:spPr>
          <a:xfrm>
            <a:off x="6443054" y="1015993"/>
            <a:ext cx="4157787" cy="400110"/>
          </a:xfrm>
          <a:prstGeom prst="rect">
            <a:avLst/>
          </a:prstGeom>
          <a:noFill/>
        </p:spPr>
        <p:txBody>
          <a:bodyPr wrap="square" rtlCol="0">
            <a:spAutoFit/>
          </a:bodyPr>
          <a:lstStyle/>
          <a:p>
            <a:pPr latinLnBrk="0"/>
            <a:r>
              <a:rPr lang="en-US" altLang="ko-KR" sz="2000">
                <a:latin typeface="나눔스퀘어" panose="020B0600000101010101" pitchFamily="50" charset="-127"/>
                <a:ea typeface="나눔스퀘어" panose="020B0600000101010101" pitchFamily="50" charset="-127"/>
              </a:rPr>
              <a:t>2.33 = 1.67 * 0.33 + 2.67 * 0.66</a:t>
            </a:r>
          </a:p>
        </p:txBody>
      </p:sp>
      <p:pic>
        <p:nvPicPr>
          <p:cNvPr id="25" name="그림 24">
            <a:extLst>
              <a:ext uri="{FF2B5EF4-FFF2-40B4-BE49-F238E27FC236}">
                <a16:creationId xmlns:a16="http://schemas.microsoft.com/office/drawing/2014/main" id="{FA57E4D9-05D8-49C2-8C50-85CF17527BE5}"/>
              </a:ext>
            </a:extLst>
          </p:cNvPr>
          <p:cNvPicPr>
            <a:picLocks noChangeAspect="1"/>
          </p:cNvPicPr>
          <p:nvPr/>
        </p:nvPicPr>
        <p:blipFill rotWithShape="1">
          <a:blip r:embed="rId5"/>
          <a:srcRect b="10112"/>
          <a:stretch/>
        </p:blipFill>
        <p:spPr>
          <a:xfrm>
            <a:off x="333058" y="5058596"/>
            <a:ext cx="8950427" cy="367032"/>
          </a:xfrm>
          <a:prstGeom prst="rect">
            <a:avLst/>
          </a:prstGeom>
        </p:spPr>
      </p:pic>
      <p:cxnSp>
        <p:nvCxnSpPr>
          <p:cNvPr id="8" name="연결선: 구부러짐 7">
            <a:extLst>
              <a:ext uri="{FF2B5EF4-FFF2-40B4-BE49-F238E27FC236}">
                <a16:creationId xmlns:a16="http://schemas.microsoft.com/office/drawing/2014/main" id="{F83984F8-C954-42AA-9C56-E1CFB2E799B3}"/>
              </a:ext>
            </a:extLst>
          </p:cNvPr>
          <p:cNvCxnSpPr>
            <a:stCxn id="23" idx="2"/>
          </p:cNvCxnSpPr>
          <p:nvPr/>
        </p:nvCxnSpPr>
        <p:spPr>
          <a:xfrm rot="5400000">
            <a:off x="7872904" y="1757301"/>
            <a:ext cx="990243" cy="3078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575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23</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785104"/>
          </a:xfrm>
          <a:prstGeom prst="rect">
            <a:avLst/>
          </a:prstGeom>
          <a:noFill/>
        </p:spPr>
        <p:txBody>
          <a:bodyPr wrap="square" rtlCol="0">
            <a:spAutoFit/>
          </a:bodyPr>
          <a:lstStyle/>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SegNet-Basic vs FCN-Basic </a:t>
            </a:r>
          </a:p>
          <a:p>
            <a:pPr marL="914400" lvl="1" indent="-45720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SegNet : Less memory (Storage multiplier) </a:t>
            </a:r>
          </a:p>
          <a:p>
            <a:pPr marL="914400" lvl="1" indent="-45720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FCN-Basics : encoder feature maps </a:t>
            </a:r>
          </a:p>
          <a:p>
            <a:pPr marL="1371600" lvl="2" indent="-45720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encoder </a:t>
            </a:r>
            <a:r>
              <a:rPr lang="ko-KR" altLang="en-US">
                <a:latin typeface="나눔스퀘어" panose="020B0600000101010101" pitchFamily="50" charset="-127"/>
                <a:ea typeface="나눔스퀘어" panose="020B0600000101010101" pitchFamily="50" charset="-127"/>
              </a:rPr>
              <a:t>층마다 </a:t>
            </a:r>
            <a:r>
              <a:rPr lang="en-US" altLang="ko-KR">
                <a:latin typeface="나눔스퀘어" panose="020B0600000101010101" pitchFamily="50" charset="-127"/>
                <a:ea typeface="나눔스퀘어" panose="020B0600000101010101" pitchFamily="50" charset="-127"/>
              </a:rPr>
              <a:t>feature maps </a:t>
            </a:r>
            <a:r>
              <a:rPr lang="ko-KR" altLang="en-US">
                <a:latin typeface="나눔스퀘어" panose="020B0600000101010101" pitchFamily="50" charset="-127"/>
                <a:ea typeface="나눔스퀘어" panose="020B0600000101010101" pitchFamily="50" charset="-127"/>
              </a:rPr>
              <a:t>필요 </a:t>
            </a:r>
            <a:endParaRPr lang="en-US" altLang="ko-KR">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FCN-Basics </a:t>
            </a:r>
          </a:p>
          <a:p>
            <a:pPr marL="1371600" lvl="2" indent="-45720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Faster Inference time (Deconvolution layer</a:t>
            </a:r>
            <a:r>
              <a:rPr lang="ko-KR" altLang="en-US">
                <a:latin typeface="나눔스퀘어" panose="020B0600000101010101" pitchFamily="50" charset="-127"/>
                <a:ea typeface="나눔스퀘어" panose="020B0600000101010101" pitchFamily="50" charset="-127"/>
              </a:rPr>
              <a:t>가 적음</a:t>
            </a:r>
            <a:r>
              <a:rPr lang="en-US" altLang="ko-KR">
                <a:latin typeface="나눔스퀘어" panose="020B0600000101010101" pitchFamily="50" charset="-127"/>
                <a:ea typeface="나눔스퀘어" panose="020B0600000101010101" pitchFamily="50" charset="-127"/>
              </a:rPr>
              <a:t>) </a:t>
            </a:r>
          </a:p>
        </p:txBody>
      </p:sp>
      <p:sp>
        <p:nvSpPr>
          <p:cNvPr id="18" name="직사각형 17">
            <a:extLst>
              <a:ext uri="{FF2B5EF4-FFF2-40B4-BE49-F238E27FC236}">
                <a16:creationId xmlns:a16="http://schemas.microsoft.com/office/drawing/2014/main" id="{C756DD78-7048-450F-A240-51C6BC0BEE0B}"/>
              </a:ext>
            </a:extLst>
          </p:cNvPr>
          <p:cNvSpPr/>
          <p:nvPr/>
        </p:nvSpPr>
        <p:spPr>
          <a:xfrm>
            <a:off x="893410" y="2745867"/>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561562"/>
            <a:ext cx="10978608" cy="26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259701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24</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1323439"/>
          </a:xfrm>
          <a:prstGeom prst="rect">
            <a:avLst/>
          </a:prstGeom>
          <a:noFill/>
        </p:spPr>
        <p:txBody>
          <a:bodyPr wrap="square" rtlCol="0">
            <a:spAutoFit/>
          </a:bodyPr>
          <a:lstStyle/>
          <a:p>
            <a:pPr marL="457200" indent="-457200" latinLnBrk="0">
              <a:buFont typeface="+mj-lt"/>
              <a:buAutoNum type="arabicPeriod" startAt="3"/>
            </a:pPr>
            <a:r>
              <a:rPr lang="en-US" altLang="ko-KR" sz="2000">
                <a:latin typeface="나눔스퀘어" panose="020B0600000101010101" pitchFamily="50" charset="-127"/>
                <a:ea typeface="나눔스퀘어" panose="020B0600000101010101" pitchFamily="50" charset="-127"/>
              </a:rPr>
              <a:t>SegNet-Basic-SingleChannelDecoder : </a:t>
            </a:r>
            <a:r>
              <a:rPr lang="ko-KR" altLang="en-US" sz="2000">
                <a:latin typeface="나눔스퀘어" panose="020B0600000101010101" pitchFamily="50" charset="-127"/>
                <a:ea typeface="나눔스퀘어" panose="020B0600000101010101" pitchFamily="50" charset="-127"/>
              </a:rPr>
              <a:t>추론속도와 파라미터의 수가 엄청 작음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3"/>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3"/>
            </a:pPr>
            <a:r>
              <a:rPr lang="en-US" altLang="ko-KR" sz="2000">
                <a:latin typeface="나눔스퀘어" panose="020B0600000101010101" pitchFamily="50" charset="-127"/>
                <a:ea typeface="나눔스퀘어" panose="020B0600000101010101" pitchFamily="50" charset="-127"/>
              </a:rPr>
              <a:t>SegNet-Basic-EncoderAddition : Unsampling</a:t>
            </a:r>
            <a:r>
              <a:rPr lang="ko-KR" altLang="en-US" sz="2000">
                <a:latin typeface="나눔스퀘어" panose="020B0600000101010101" pitchFamily="50" charset="-127"/>
                <a:ea typeface="나눔스퀘어" panose="020B0600000101010101" pitchFamily="50" charset="-127"/>
              </a:rPr>
              <a:t>시에 </a:t>
            </a:r>
            <a:r>
              <a:rPr lang="en-US" altLang="ko-KR" sz="2000">
                <a:latin typeface="나눔스퀘어" panose="020B0600000101010101" pitchFamily="50" charset="-127"/>
                <a:ea typeface="나눔스퀘어" panose="020B0600000101010101" pitchFamily="50" charset="-127"/>
              </a:rPr>
              <a:t>Max-pooling Indices</a:t>
            </a:r>
            <a:r>
              <a:rPr lang="ko-KR" altLang="en-US" sz="2000">
                <a:latin typeface="나눔스퀘어" panose="020B0600000101010101" pitchFamily="50" charset="-127"/>
                <a:ea typeface="나눔스퀘어" panose="020B0600000101010101" pitchFamily="50" charset="-127"/>
              </a:rPr>
              <a:t>를 사용</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3"/>
            </a:pPr>
            <a:endParaRPr lang="en-US" altLang="ko-KR" sz="2000">
              <a:latin typeface="나눔스퀘어" panose="020B0600000101010101" pitchFamily="50" charset="-127"/>
              <a:ea typeface="나눔스퀘어" panose="020B0600000101010101" pitchFamily="50" charset="-127"/>
            </a:endParaRPr>
          </a:p>
        </p:txBody>
      </p:sp>
      <p:sp>
        <p:nvSpPr>
          <p:cNvPr id="18" name="직사각형 17">
            <a:extLst>
              <a:ext uri="{FF2B5EF4-FFF2-40B4-BE49-F238E27FC236}">
                <a16:creationId xmlns:a16="http://schemas.microsoft.com/office/drawing/2014/main" id="{C756DD78-7048-450F-A240-51C6BC0BEE0B}"/>
              </a:ext>
            </a:extLst>
          </p:cNvPr>
          <p:cNvSpPr/>
          <p:nvPr/>
        </p:nvSpPr>
        <p:spPr>
          <a:xfrm>
            <a:off x="883059" y="2952528"/>
            <a:ext cx="10978608" cy="4764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778539"/>
            <a:ext cx="10978608" cy="641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3845074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25</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349373" cy="1631216"/>
          </a:xfrm>
          <a:prstGeom prst="rect">
            <a:avLst/>
          </a:prstGeom>
          <a:noFill/>
        </p:spPr>
        <p:txBody>
          <a:bodyPr wrap="square" rtlCol="0">
            <a:spAutoFit/>
          </a:bodyPr>
          <a:lstStyle/>
          <a:p>
            <a:pPr marL="457200" indent="-457200" latinLnBrk="0">
              <a:buFont typeface="+mj-lt"/>
              <a:buAutoNum type="arabicPeriod" startAt="5"/>
            </a:pPr>
            <a:r>
              <a:rPr lang="en-US" altLang="ko-KR" sz="2000">
                <a:latin typeface="나눔스퀘어" panose="020B0600000101010101" pitchFamily="50" charset="-127"/>
                <a:ea typeface="나눔스퀘어" panose="020B0600000101010101" pitchFamily="50" charset="-127"/>
              </a:rPr>
              <a:t>FCN-Basic-NoDimReduction : </a:t>
            </a:r>
            <a:r>
              <a:rPr lang="ko-KR" altLang="en-US" sz="2000">
                <a:latin typeface="나눔스퀘어" panose="020B0600000101010101" pitchFamily="50" charset="-127"/>
                <a:ea typeface="나눔스퀘어" panose="020B0600000101010101" pitchFamily="50" charset="-127"/>
              </a:rPr>
              <a:t>성능이 가장 높고 </a:t>
            </a:r>
            <a:r>
              <a:rPr lang="en-US" altLang="ko-KR" sz="2000">
                <a:latin typeface="나눔스퀘어" panose="020B0600000101010101" pitchFamily="50" charset="-127"/>
                <a:ea typeface="나눔스퀘어" panose="020B0600000101010101" pitchFamily="50" charset="-127"/>
              </a:rPr>
              <a:t>Infer time</a:t>
            </a:r>
            <a:r>
              <a:rPr lang="ko-KR" altLang="en-US" sz="2000">
                <a:latin typeface="나눔스퀘어" panose="020B0600000101010101" pitchFamily="50" charset="-127"/>
                <a:ea typeface="나눔스퀘어" panose="020B0600000101010101" pitchFamily="50" charset="-127"/>
              </a:rPr>
              <a:t>도 작음</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파라미터와 메모리의 경우 </a:t>
            </a:r>
            <a:r>
              <a:rPr lang="en-US" altLang="ko-KR" sz="2000">
                <a:latin typeface="나눔스퀘어" panose="020B0600000101010101" pitchFamily="50" charset="-127"/>
                <a:ea typeface="나눔스퀘어" panose="020B0600000101010101" pitchFamily="50" charset="-127"/>
              </a:rPr>
              <a:t>1.625M</a:t>
            </a:r>
            <a:r>
              <a:rPr lang="ko-KR" altLang="en-US" sz="2000">
                <a:latin typeface="나눔스퀘어" panose="020B0600000101010101" pitchFamily="50" charset="-127"/>
                <a:ea typeface="나눔스퀘어" panose="020B0600000101010101" pitchFamily="50" charset="-127"/>
              </a:rPr>
              <a:t>과 </a:t>
            </a:r>
            <a:r>
              <a:rPr lang="en-US" altLang="ko-KR" sz="2000">
                <a:latin typeface="나눔스퀘어" panose="020B0600000101010101" pitchFamily="50" charset="-127"/>
                <a:ea typeface="나눔스퀘어" panose="020B0600000101010101" pitchFamily="50" charset="-127"/>
              </a:rPr>
              <a:t>64</a:t>
            </a:r>
            <a:r>
              <a:rPr lang="ko-KR" altLang="en-US" sz="2000">
                <a:latin typeface="나눔스퀘어" panose="020B0600000101010101" pitchFamily="50" charset="-127"/>
                <a:ea typeface="나눔스퀘어" panose="020B0600000101010101" pitchFamily="50" charset="-127"/>
              </a:rPr>
              <a:t>로 가장 큼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r>
              <a:rPr lang="en-US" altLang="ko-KR" sz="2000">
                <a:latin typeface="나눔스퀘어" panose="020B0600000101010101" pitchFamily="50" charset="-127"/>
                <a:ea typeface="나눔스퀘어" panose="020B0600000101010101" pitchFamily="50" charset="-127"/>
              </a:rPr>
              <a:t>FCN-Basic-NoAddition-NoDimReduction : Addition</a:t>
            </a:r>
            <a:r>
              <a:rPr lang="ko-KR" altLang="en-US" sz="2000">
                <a:latin typeface="나눔스퀘어" panose="020B0600000101010101" pitchFamily="50" charset="-127"/>
                <a:ea typeface="나눔스퀘어" panose="020B0600000101010101" pitchFamily="50" charset="-127"/>
              </a:rPr>
              <a:t>을 제거시에 정확도가 많이 감소 </a:t>
            </a:r>
            <a:r>
              <a:rPr lang="en-US" altLang="ko-KR" sz="2000">
                <a:latin typeface="나눔스퀘어" panose="020B0600000101010101" pitchFamily="50" charset="-127"/>
                <a:ea typeface="나눔스퀘어" panose="020B0600000101010101" pitchFamily="50" charset="-127"/>
              </a:rPr>
              <a:t>84.8 -&gt; 67.8 </a:t>
            </a: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778539"/>
            <a:ext cx="10978608" cy="6413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284262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(3) Analysis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26</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Analysis</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Setting</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2A165D0E-03F3-4FCE-9AE0-30291DC955A8}"/>
              </a:ext>
            </a:extLst>
          </p:cNvPr>
          <p:cNvPicPr>
            <a:picLocks noChangeAspect="1"/>
          </p:cNvPicPr>
          <p:nvPr/>
        </p:nvPicPr>
        <p:blipFill>
          <a:blip r:embed="rId5"/>
          <a:stretch>
            <a:fillRect/>
          </a:stretch>
        </p:blipFill>
        <p:spPr>
          <a:xfrm>
            <a:off x="779679" y="1508217"/>
            <a:ext cx="11235053" cy="3125763"/>
          </a:xfrm>
          <a:prstGeom prst="rect">
            <a:avLst/>
          </a:prstGeom>
        </p:spPr>
      </p:pic>
      <p:sp>
        <p:nvSpPr>
          <p:cNvPr id="17" name="TextBox 16">
            <a:extLst>
              <a:ext uri="{FF2B5EF4-FFF2-40B4-BE49-F238E27FC236}">
                <a16:creationId xmlns:a16="http://schemas.microsoft.com/office/drawing/2014/main" id="{AF3AC1E3-D2B1-49E9-B543-8E2F0AB4BFAD}"/>
              </a:ext>
            </a:extLst>
          </p:cNvPr>
          <p:cNvSpPr txBox="1"/>
          <p:nvPr/>
        </p:nvSpPr>
        <p:spPr>
          <a:xfrm>
            <a:off x="772719" y="4675735"/>
            <a:ext cx="11141221" cy="954107"/>
          </a:xfrm>
          <a:prstGeom prst="rect">
            <a:avLst/>
          </a:prstGeom>
          <a:noFill/>
        </p:spPr>
        <p:txBody>
          <a:bodyPr wrap="square" rtlCol="0">
            <a:spAutoFit/>
          </a:bodyPr>
          <a:lstStyle/>
          <a:p>
            <a:pPr marL="457200" indent="-457200" latinLnBrk="0">
              <a:buFont typeface="+mj-lt"/>
              <a:buAutoNum type="arabicPeriod" startAt="7"/>
            </a:pPr>
            <a:r>
              <a:rPr lang="en-US" altLang="ko-KR" sz="2000">
                <a:latin typeface="나눔스퀘어" panose="020B0600000101010101" pitchFamily="50" charset="-127"/>
                <a:ea typeface="나눔스퀘어" panose="020B0600000101010101" pitchFamily="50" charset="-127"/>
              </a:rPr>
              <a:t>SegNet-Basic-EncoderAddition, FCN-Basic-NoDimReduction</a:t>
            </a:r>
            <a:r>
              <a:rPr lang="ko-KR" altLang="en-US" sz="2000">
                <a:latin typeface="나눔스퀘어" panose="020B0600000101010101" pitchFamily="50" charset="-127"/>
                <a:ea typeface="나눔스퀘어" panose="020B0600000101010101" pitchFamily="50" charset="-127"/>
              </a:rPr>
              <a:t>과 같이 무거운 모델이 성능이 높음 </a:t>
            </a:r>
            <a:endParaRPr lang="en-US" altLang="ko-KR" sz="2000">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FCN</a:t>
            </a:r>
            <a:r>
              <a:rPr lang="ko-KR" altLang="en-US">
                <a:latin typeface="나눔스퀘어" panose="020B0600000101010101" pitchFamily="50" charset="-127"/>
                <a:ea typeface="나눔스퀘어" panose="020B0600000101010101" pitchFamily="50" charset="-127"/>
              </a:rPr>
              <a:t>에서는 차원축소를 제거하는게 성능과 </a:t>
            </a:r>
            <a:r>
              <a:rPr lang="en-US" altLang="ko-KR">
                <a:latin typeface="나눔스퀘어" panose="020B0600000101010101" pitchFamily="50" charset="-127"/>
                <a:ea typeface="나눔스퀘어" panose="020B0600000101010101" pitchFamily="50" charset="-127"/>
              </a:rPr>
              <a:t>BF </a:t>
            </a:r>
            <a:r>
              <a:rPr lang="ko-KR" altLang="en-US">
                <a:latin typeface="나눔스퀘어" panose="020B0600000101010101" pitchFamily="50" charset="-127"/>
                <a:ea typeface="나눔스퀘어" panose="020B0600000101010101" pitchFamily="50" charset="-127"/>
              </a:rPr>
              <a:t>측면에서 성능향상이 큼 </a:t>
            </a:r>
            <a:endParaRPr lang="en-US" altLang="ko-KR">
              <a:latin typeface="나눔스퀘어" panose="020B0600000101010101" pitchFamily="50" charset="-127"/>
              <a:ea typeface="나눔스퀘어" panose="020B0600000101010101" pitchFamily="50" charset="-127"/>
            </a:endParaRPr>
          </a:p>
          <a:p>
            <a:pPr marL="742950" lvl="1" indent="-285750" latinLnBrk="0">
              <a:buFont typeface="Arial" panose="020B0604020202020204" pitchFamily="34" charset="0"/>
              <a:buChar char="•"/>
            </a:pPr>
            <a:r>
              <a:rPr lang="en-US" altLang="ko-KR">
                <a:latin typeface="나눔스퀘어" panose="020B0600000101010101" pitchFamily="50" charset="-127"/>
                <a:ea typeface="나눔스퀘어" panose="020B0600000101010101" pitchFamily="50" charset="-127"/>
              </a:rPr>
              <a:t>Memory</a:t>
            </a:r>
            <a:r>
              <a:rPr lang="ko-KR" altLang="en-US">
                <a:latin typeface="나눔스퀘어" panose="020B0600000101010101" pitchFamily="50" charset="-127"/>
                <a:ea typeface="나눔스퀘어" panose="020B0600000101010101" pitchFamily="50" charset="-127"/>
              </a:rPr>
              <a:t>와 정확도 사이에는 </a:t>
            </a:r>
            <a:r>
              <a:rPr lang="en-US" altLang="ko-KR">
                <a:latin typeface="나눔스퀘어" panose="020B0600000101010101" pitchFamily="50" charset="-127"/>
                <a:ea typeface="나눔스퀘어" panose="020B0600000101010101" pitchFamily="50" charset="-127"/>
              </a:rPr>
              <a:t>Trade-off </a:t>
            </a:r>
            <a:r>
              <a:rPr lang="ko-KR" altLang="en-US">
                <a:latin typeface="나눔스퀘어" panose="020B0600000101010101" pitchFamily="50" charset="-127"/>
                <a:ea typeface="나눔스퀘어" panose="020B0600000101010101" pitchFamily="50" charset="-127"/>
              </a:rPr>
              <a:t>관계를 보임 </a:t>
            </a:r>
            <a:endParaRPr lang="en-US" altLang="ko-KR">
              <a:latin typeface="나눔스퀘어" panose="020B0600000101010101" pitchFamily="50" charset="-127"/>
              <a:ea typeface="나눔스퀘어" panose="020B0600000101010101" pitchFamily="50" charset="-127"/>
            </a:endParaRPr>
          </a:p>
        </p:txBody>
      </p:sp>
      <p:sp>
        <p:nvSpPr>
          <p:cNvPr id="21" name="직사각형 20">
            <a:extLst>
              <a:ext uri="{FF2B5EF4-FFF2-40B4-BE49-F238E27FC236}">
                <a16:creationId xmlns:a16="http://schemas.microsoft.com/office/drawing/2014/main" id="{BFFD900F-3851-47A1-98E1-139CFB6D5475}"/>
              </a:ext>
            </a:extLst>
          </p:cNvPr>
          <p:cNvSpPr/>
          <p:nvPr/>
        </p:nvSpPr>
        <p:spPr>
          <a:xfrm>
            <a:off x="892403" y="3977105"/>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18" name="직사각형 17">
            <a:extLst>
              <a:ext uri="{FF2B5EF4-FFF2-40B4-BE49-F238E27FC236}">
                <a16:creationId xmlns:a16="http://schemas.microsoft.com/office/drawing/2014/main" id="{86A30079-7E8C-4449-B24E-60BF2C966EE0}"/>
              </a:ext>
            </a:extLst>
          </p:cNvPr>
          <p:cNvSpPr/>
          <p:nvPr/>
        </p:nvSpPr>
        <p:spPr>
          <a:xfrm>
            <a:off x="892403" y="2951703"/>
            <a:ext cx="10978608" cy="2555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4041484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Discussion</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and</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Future</a:t>
            </a:r>
            <a:r>
              <a:rPr lang="ko-KR" altLang="en-US" sz="3200">
                <a:latin typeface="나눔바른고딕" panose="020B0603020101020101" pitchFamily="50" charset="-127"/>
                <a:ea typeface="나눔바른고딕" panose="020B0603020101020101" pitchFamily="50" charset="-127"/>
              </a:rPr>
              <a:t> </a:t>
            </a:r>
            <a:r>
              <a:rPr lang="en-US" altLang="ko-KR" sz="3200">
                <a:latin typeface="나눔바른고딕" panose="020B0603020101020101" pitchFamily="50" charset="-127"/>
                <a:ea typeface="나눔바른고딕" panose="020B0603020101020101" pitchFamily="50" charset="-127"/>
              </a:rPr>
              <a:t>Work</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5.</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27</a:t>
            </a:fld>
            <a:endParaRPr lang="ko-KR" altLang="en-US"/>
          </a:p>
        </p:txBody>
      </p:sp>
      <p:sp>
        <p:nvSpPr>
          <p:cNvPr id="17" name="TextBox 16">
            <a:extLst>
              <a:ext uri="{FF2B5EF4-FFF2-40B4-BE49-F238E27FC236}">
                <a16:creationId xmlns:a16="http://schemas.microsoft.com/office/drawing/2014/main" id="{E59CA6AB-66A8-4A50-A69D-0E9120913F53}"/>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보통의 </a:t>
            </a:r>
            <a:r>
              <a:rPr lang="en-US" altLang="ko-KR" sz="2000">
                <a:latin typeface="나눔스퀘어" panose="020B0600000101010101" pitchFamily="50" charset="-127"/>
                <a:ea typeface="나눔스퀘어" panose="020B0600000101010101" pitchFamily="50" charset="-127"/>
              </a:rPr>
              <a:t>Deep Learning</a:t>
            </a:r>
            <a:r>
              <a:rPr lang="ko-KR" altLang="en-US" sz="2000">
                <a:latin typeface="나눔스퀘어" panose="020B0600000101010101" pitchFamily="50" charset="-127"/>
                <a:ea typeface="나눔스퀘어" panose="020B0600000101010101" pitchFamily="50" charset="-127"/>
              </a:rPr>
              <a:t>은 모델이 깊고</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데이터가 많고</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학습이 길어지면 성능이 좋아짐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실험 결과처럼 학습 시간의 상승이 성능의 향상이 크게 관련 없을경우  학습 시간이 중요함</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인퍼런스 시간과 메모리 역시 </a:t>
            </a:r>
            <a:r>
              <a:rPr lang="en-US" altLang="ko-KR" sz="2000">
                <a:latin typeface="나눔스퀘어" panose="020B0600000101010101" pitchFamily="50" charset="-127"/>
                <a:ea typeface="나눔스퀘어" panose="020B0600000101010101" pitchFamily="50" charset="-127"/>
              </a:rPr>
              <a:t>AR,</a:t>
            </a:r>
            <a:r>
              <a:rPr lang="ko-KR" altLang="en-US" sz="2000">
                <a:latin typeface="나눔스퀘어" panose="020B0600000101010101" pitchFamily="50" charset="-127"/>
                <a:ea typeface="나눔스퀘어" panose="020B0600000101010101" pitchFamily="50" charset="-127"/>
              </a:rPr>
              <a:t> 자율주행과 같은 특수한 분야에서 매우 중요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전반적인 효율성</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성능</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메모리</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학습 및 테스트 시간</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에서 </a:t>
            </a:r>
            <a:r>
              <a:rPr lang="en-US" altLang="ko-KR" sz="2000">
                <a:latin typeface="나눔스퀘어" panose="020B0600000101010101" pitchFamily="50" charset="-127"/>
                <a:ea typeface="나눔스퀘어" panose="020B0600000101010101" pitchFamily="50" charset="-127"/>
              </a:rPr>
              <a:t>SegNet</a:t>
            </a:r>
            <a:r>
              <a:rPr lang="ko-KR" altLang="en-US" sz="2000">
                <a:latin typeface="나눔스퀘어" panose="020B0600000101010101" pitchFamily="50" charset="-127"/>
                <a:ea typeface="나눔스퀘어" panose="020B0600000101010101" pitchFamily="50" charset="-127"/>
              </a:rPr>
              <a:t>은 효율적임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Pascal, MS-COCO </a:t>
            </a:r>
            <a:r>
              <a:rPr lang="ko-KR" altLang="en-US" sz="2000">
                <a:latin typeface="나눔스퀘어" panose="020B0600000101010101" pitchFamily="50" charset="-127"/>
                <a:ea typeface="나눔스퀘어" panose="020B0600000101010101" pitchFamily="50" charset="-127"/>
              </a:rPr>
              <a:t>처럼 </a:t>
            </a: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가 적은 경우보다 </a:t>
            </a:r>
            <a:r>
              <a:rPr lang="en-US" altLang="ko-KR" sz="2000">
                <a:latin typeface="나눔스퀘어" panose="020B0600000101010101" pitchFamily="50" charset="-127"/>
                <a:ea typeface="나눔스퀘어" panose="020B0600000101010101" pitchFamily="50" charset="-127"/>
              </a:rPr>
              <a:t>Scene segmentation</a:t>
            </a:r>
            <a:r>
              <a:rPr lang="ko-KR" altLang="en-US" sz="2000">
                <a:latin typeface="나눔스퀘어" panose="020B0600000101010101" pitchFamily="50" charset="-127"/>
                <a:ea typeface="나눔스퀘어" panose="020B0600000101010101" pitchFamily="50" charset="-127"/>
              </a:rPr>
              <a:t>은 </a:t>
            </a:r>
            <a:r>
              <a:rPr lang="en-US" altLang="ko-KR" sz="2000">
                <a:latin typeface="나눔스퀘어" panose="020B0600000101010101" pitchFamily="50" charset="-127"/>
                <a:ea typeface="나눔스퀘어" panose="020B0600000101010101" pitchFamily="50" charset="-127"/>
              </a:rPr>
              <a:t>Class</a:t>
            </a:r>
            <a:r>
              <a:rPr lang="ko-KR" altLang="en-US" sz="2000">
                <a:latin typeface="나눔스퀘어" panose="020B0600000101010101" pitchFamily="50" charset="-127"/>
                <a:ea typeface="나눔스퀘어" panose="020B0600000101010101" pitchFamily="50" charset="-127"/>
              </a:rPr>
              <a:t>가 훨씬 많고 동시에 등장해서 더 어려움</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속도 및 메모리</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성능에 대해서 동일한 비교를 하기 위해서 </a:t>
            </a:r>
            <a:r>
              <a:rPr lang="en-US" altLang="ko-KR" sz="2000">
                <a:latin typeface="나눔스퀘어" panose="020B0600000101010101" pitchFamily="50" charset="-127"/>
                <a:ea typeface="나눔스퀘어" panose="020B0600000101010101" pitchFamily="50" charset="-127"/>
              </a:rPr>
              <a:t>End-to-End</a:t>
            </a:r>
            <a:r>
              <a:rPr lang="ko-KR" altLang="en-US" sz="2000">
                <a:latin typeface="나눔스퀘어" panose="020B0600000101010101" pitchFamily="50" charset="-127"/>
                <a:ea typeface="나눔스퀘어" panose="020B0600000101010101" pitchFamily="50" charset="-127"/>
              </a:rPr>
              <a:t>의 학습 및 추론을 사용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의 경우 </a:t>
            </a:r>
            <a:r>
              <a:rPr lang="en-US" altLang="ko-KR" sz="2000">
                <a:latin typeface="나눔스퀘어" panose="020B0600000101010101" pitchFamily="50" charset="-127"/>
                <a:ea typeface="나눔스퀘어" panose="020B0600000101010101" pitchFamily="50" charset="-127"/>
              </a:rPr>
              <a:t>Instance-wise Segmentation</a:t>
            </a:r>
            <a:r>
              <a:rPr lang="ko-KR" altLang="en-US" sz="2000">
                <a:latin typeface="나눔스퀘어" panose="020B0600000101010101" pitchFamily="50" charset="-127"/>
                <a:ea typeface="나눔스퀘어" panose="020B0600000101010101" pitchFamily="50" charset="-127"/>
              </a:rPr>
              <a:t>을 하는데 그렇지 않았다는 의미같음</a:t>
            </a:r>
            <a:r>
              <a:rPr lang="en-US" altLang="ko-KR" sz="200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740363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28</a:t>
            </a:fld>
            <a:endParaRPr lang="ko-KR" altLang="en-US"/>
          </a:p>
        </p:txBody>
      </p:sp>
      <p:sp>
        <p:nvSpPr>
          <p:cNvPr id="17" name="TextBox 16">
            <a:extLst>
              <a:ext uri="{FF2B5EF4-FFF2-40B4-BE49-F238E27FC236}">
                <a16:creationId xmlns:a16="http://schemas.microsoft.com/office/drawing/2014/main" id="{E59CA6AB-66A8-4A50-A69D-0E9120913F53}"/>
              </a:ext>
            </a:extLst>
          </p:cNvPr>
          <p:cNvSpPr txBox="1"/>
          <p:nvPr/>
        </p:nvSpPr>
        <p:spPr>
          <a:xfrm>
            <a:off x="772719" y="1033631"/>
            <a:ext cx="11141221" cy="3785652"/>
          </a:xfrm>
          <a:prstGeom prst="rect">
            <a:avLst/>
          </a:prstGeom>
          <a:noFill/>
        </p:spPr>
        <p:txBody>
          <a:bodyPr wrap="square" rtlCol="0">
            <a:spAutoFit/>
          </a:bodyPr>
          <a:lstStyle/>
          <a:p>
            <a:pPr marL="457200" indent="-457200" latinLnBrk="0">
              <a:buFontTx/>
              <a:buAutoNum type="arabicPeriod"/>
            </a:pPr>
            <a:r>
              <a:rPr lang="en-US" altLang="ko-KR" sz="2000"/>
              <a:t>road and indoor scene understanding </a:t>
            </a:r>
            <a:r>
              <a:rPr lang="ko-KR" altLang="en-US" sz="2000"/>
              <a:t>분야에서 동기를 얻어서 </a:t>
            </a:r>
            <a:r>
              <a:rPr lang="en-US" altLang="ko-KR" sz="2000"/>
              <a:t>memory</a:t>
            </a:r>
            <a:r>
              <a:rPr lang="ko-KR" altLang="en-US" sz="2000"/>
              <a:t>와 </a:t>
            </a:r>
            <a:r>
              <a:rPr lang="en-US" altLang="ko-KR" sz="2000"/>
              <a:t>computational time</a:t>
            </a:r>
            <a:r>
              <a:rPr lang="ko-KR" altLang="en-US" sz="2000"/>
              <a:t>을 효율적으로 만드려고 시도 </a:t>
            </a:r>
            <a:endParaRPr lang="en-US" altLang="ko-KR" sz="2000"/>
          </a:p>
          <a:p>
            <a:pPr marL="457200" indent="-457200" latinLnBrk="0">
              <a:buFontTx/>
              <a:buAutoNum type="arabicPeriod"/>
            </a:pPr>
            <a:endParaRPr lang="en-US" altLang="ko-KR" sz="2000"/>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SegNet</a:t>
            </a:r>
            <a:r>
              <a:rPr lang="ko-KR" altLang="en-US" sz="2000">
                <a:latin typeface="나눔스퀘어" panose="020B0600000101010101" pitchFamily="50" charset="-127"/>
                <a:ea typeface="나눔스퀘어" panose="020B0600000101010101" pitchFamily="50" charset="-127"/>
              </a:rPr>
              <a:t>을 다른 논문인 </a:t>
            </a:r>
            <a:r>
              <a:rPr lang="en-US" altLang="ko-KR" sz="2000">
                <a:latin typeface="나눔스퀘어" panose="020B0600000101010101" pitchFamily="50" charset="-127"/>
                <a:ea typeface="나눔스퀘어" panose="020B0600000101010101" pitchFamily="50" charset="-127"/>
              </a:rPr>
              <a:t>FCN, DeconvNet </a:t>
            </a:r>
            <a:r>
              <a:rPr lang="ko-KR" altLang="en-US" sz="2000">
                <a:latin typeface="나눔스퀘어" panose="020B0600000101010101" pitchFamily="50" charset="-127"/>
                <a:ea typeface="나눔스퀘어" panose="020B0600000101010101" pitchFamily="50" charset="-127"/>
              </a:rPr>
              <a:t>등과 비교해서 </a:t>
            </a:r>
            <a:r>
              <a:rPr lang="en-US" altLang="ko-KR" sz="2000">
                <a:latin typeface="나눔스퀘어" panose="020B0600000101010101" pitchFamily="50" charset="-127"/>
                <a:ea typeface="나눔스퀘어" panose="020B0600000101010101" pitchFamily="50" charset="-127"/>
              </a:rPr>
              <a:t>architectures</a:t>
            </a:r>
            <a:r>
              <a:rPr lang="ko-KR" altLang="en-US" sz="2000">
                <a:latin typeface="나눔스퀘어" panose="020B0600000101010101" pitchFamily="50" charset="-127"/>
                <a:ea typeface="나눔스퀘어" panose="020B0600000101010101" pitchFamily="50" charset="-127"/>
              </a:rPr>
              <a:t>에 따라서 어떤 식으로 정확도</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학습 및 추론 속도 등이 </a:t>
            </a:r>
            <a:r>
              <a:rPr lang="en-US" altLang="ko-KR" sz="2000">
                <a:latin typeface="나눔스퀘어" panose="020B0600000101010101" pitchFamily="50" charset="-127"/>
                <a:ea typeface="나눔스퀘어" panose="020B0600000101010101" pitchFamily="50" charset="-127"/>
              </a:rPr>
              <a:t>trade-offs </a:t>
            </a:r>
            <a:r>
              <a:rPr lang="ko-KR" altLang="en-US" sz="2000">
                <a:latin typeface="나눔스퀘어" panose="020B0600000101010101" pitchFamily="50" charset="-127"/>
                <a:ea typeface="나눔스퀘어" panose="020B0600000101010101" pitchFamily="50" charset="-127"/>
              </a:rPr>
              <a:t>관계를 가지는지 파악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network feature maps</a:t>
            </a:r>
            <a:r>
              <a:rPr lang="ko-KR" altLang="en-US" sz="2000">
                <a:latin typeface="나눔스퀘어" panose="020B0600000101010101" pitchFamily="50" charset="-127"/>
                <a:ea typeface="나눔스퀘어" panose="020B0600000101010101" pitchFamily="50" charset="-127"/>
              </a:rPr>
              <a:t>를 저장해서 활용하는게 성능은 가장 좋지만 </a:t>
            </a:r>
            <a:r>
              <a:rPr lang="en-US" altLang="ko-KR" sz="2000">
                <a:latin typeface="나눔스퀘어" panose="020B0600000101010101" pitchFamily="50" charset="-127"/>
                <a:ea typeface="나눔스퀘어" panose="020B0600000101010101" pitchFamily="50" charset="-127"/>
              </a:rPr>
              <a:t>inference time</a:t>
            </a:r>
            <a:r>
              <a:rPr lang="ko-KR" altLang="en-US" sz="2000">
                <a:latin typeface="나눔스퀘어" panose="020B0600000101010101" pitchFamily="50" charset="-127"/>
                <a:ea typeface="나눔스퀘어" panose="020B0600000101010101" pitchFamily="50" charset="-127"/>
              </a:rPr>
              <a:t>과 </a:t>
            </a:r>
            <a:r>
              <a:rPr lang="en-US" altLang="ko-KR" sz="2000">
                <a:latin typeface="나눔스퀘어" panose="020B0600000101010101" pitchFamily="50" charset="-127"/>
                <a:ea typeface="나눔스퀘어" panose="020B0600000101010101" pitchFamily="50" charset="-127"/>
              </a:rPr>
              <a:t>memory </a:t>
            </a:r>
            <a:r>
              <a:rPr lang="ko-KR" altLang="en-US" sz="2000">
                <a:latin typeface="나눔스퀘어" panose="020B0600000101010101" pitchFamily="50" charset="-127"/>
                <a:ea typeface="나눔스퀘어" panose="020B0600000101010101" pitchFamily="50" charset="-127"/>
              </a:rPr>
              <a:t>측면에서 좋지 않음</a:t>
            </a:r>
            <a:r>
              <a:rPr lang="en-US" altLang="ko-KR" sz="200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위의 </a:t>
            </a:r>
            <a:r>
              <a:rPr lang="en-US" altLang="ko-KR" sz="2000">
                <a:latin typeface="나눔스퀘어" panose="020B0600000101010101" pitchFamily="50" charset="-127"/>
                <a:ea typeface="나눔스퀘어" panose="020B0600000101010101" pitchFamily="50" charset="-127"/>
              </a:rPr>
              <a:t>3</a:t>
            </a:r>
            <a:r>
              <a:rPr lang="ko-KR" altLang="en-US" sz="2000">
                <a:latin typeface="나눔스퀘어" panose="020B0600000101010101" pitchFamily="50" charset="-127"/>
                <a:ea typeface="나눔스퀘어" panose="020B0600000101010101" pitchFamily="50" charset="-127"/>
              </a:rPr>
              <a:t>의 성능을 보완하기위해서 </a:t>
            </a:r>
            <a:r>
              <a:rPr lang="en-US" altLang="ko-KR" sz="2000">
                <a:latin typeface="나눔스퀘어" panose="020B0600000101010101" pitchFamily="50" charset="-127"/>
                <a:ea typeface="나눔스퀘어" panose="020B0600000101010101" pitchFamily="50" charset="-127"/>
              </a:rPr>
              <a:t>max-pooling indices</a:t>
            </a:r>
            <a:r>
              <a:rPr lang="ko-KR" altLang="en-US" sz="2000">
                <a:latin typeface="나눔스퀘어" panose="020B0600000101010101" pitchFamily="50" charset="-127"/>
                <a:ea typeface="나눔스퀘어" panose="020B0600000101010101" pitchFamily="50" charset="-127"/>
              </a:rPr>
              <a:t>를 사용하면 충분히 좋은 성능에 도달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추후</a:t>
            </a:r>
            <a:r>
              <a:rPr lang="en-US" altLang="ko-KR" sz="2000">
                <a:latin typeface="나눔스퀘어" panose="020B0600000101010101" pitchFamily="50" charset="-127"/>
                <a:ea typeface="나눔스퀘어" panose="020B0600000101010101" pitchFamily="50" charset="-127"/>
              </a:rPr>
              <a:t>, End-to-End</a:t>
            </a:r>
            <a:r>
              <a:rPr lang="ko-KR" altLang="en-US" sz="2000">
                <a:latin typeface="나눔스퀘어" panose="020B0600000101010101" pitchFamily="50" charset="-127"/>
                <a:ea typeface="나눔스퀘어" panose="020B0600000101010101" pitchFamily="50" charset="-127"/>
              </a:rPr>
              <a:t>의 학습이 잘 되도록 개선할 예정 </a:t>
            </a: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054414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(1) 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29</a:t>
            </a:fld>
            <a:endParaRPr lang="ko-KR" altLang="en-US"/>
          </a:p>
        </p:txBody>
      </p:sp>
      <p:sp>
        <p:nvSpPr>
          <p:cNvPr id="18" name="TextBox 17">
            <a:extLst>
              <a:ext uri="{FF2B5EF4-FFF2-40B4-BE49-F238E27FC236}">
                <a16:creationId xmlns:a16="http://schemas.microsoft.com/office/drawing/2014/main" id="{8B643716-291D-4EE5-9FCF-EAAF36EA5A61}"/>
              </a:ext>
            </a:extLst>
          </p:cNvPr>
          <p:cNvSpPr txBox="1"/>
          <p:nvPr/>
        </p:nvSpPr>
        <p:spPr>
          <a:xfrm>
            <a:off x="772719" y="1033631"/>
            <a:ext cx="11141221" cy="4093428"/>
          </a:xfrm>
          <a:prstGeom prst="rect">
            <a:avLst/>
          </a:prstGeom>
          <a:noFill/>
        </p:spPr>
        <p:txBody>
          <a:bodyPr wrap="square" rtlCol="0">
            <a:spAutoFit/>
          </a:bodyPr>
          <a:lstStyle/>
          <a:p>
            <a:pPr marL="457200" indent="-457200" latinLnBrk="0">
              <a:buFontTx/>
              <a:buAutoNum type="arabicPeriod"/>
            </a:pPr>
            <a:r>
              <a:rPr lang="en-US" altLang="ko-KR" sz="2000"/>
              <a:t>Scene Understanding</a:t>
            </a:r>
            <a:r>
              <a:rPr lang="ko-KR" altLang="en-US" sz="2000"/>
              <a:t>이라는 특수한 분야의 </a:t>
            </a:r>
            <a:r>
              <a:rPr lang="en-US" altLang="ko-KR" sz="2000"/>
              <a:t>Task</a:t>
            </a:r>
            <a:r>
              <a:rPr lang="ko-KR" altLang="en-US" sz="2000"/>
              <a:t>에 초점을 맞춰서 문제를 해결하려고함 </a:t>
            </a:r>
            <a:endParaRPr lang="en-US" altLang="ko-KR" sz="2000"/>
          </a:p>
          <a:p>
            <a:pPr marL="914400" lvl="1" indent="-457200" latinLnBrk="0">
              <a:buFont typeface="Arial" panose="020B0604020202020204" pitchFamily="34" charset="0"/>
              <a:buChar char="•"/>
            </a:pPr>
            <a:r>
              <a:rPr lang="en-US" altLang="ko-KR" sz="2000"/>
              <a:t>Object</a:t>
            </a:r>
            <a:r>
              <a:rPr lang="ko-KR" altLang="en-US" sz="2000"/>
              <a:t>의 크기가 크다는 점 </a:t>
            </a:r>
            <a:endParaRPr lang="en-US" altLang="ko-KR" sz="2000"/>
          </a:p>
          <a:p>
            <a:pPr marL="914400" lvl="1" indent="-457200" latinLnBrk="0">
              <a:buFont typeface="Arial" panose="020B0604020202020204" pitchFamily="34" charset="0"/>
              <a:buChar char="•"/>
            </a:pPr>
            <a:r>
              <a:rPr lang="en-US" altLang="ko-KR" sz="2000"/>
              <a:t>Object</a:t>
            </a:r>
            <a:r>
              <a:rPr lang="ko-KR" altLang="en-US" sz="2000"/>
              <a:t>간에 동시에 발생하고 서로 관계가 있다는 점 </a:t>
            </a:r>
            <a:r>
              <a:rPr lang="en-US" altLang="ko-KR" sz="2000"/>
              <a:t>(</a:t>
            </a:r>
            <a:r>
              <a:rPr lang="ko-KR" altLang="en-US" sz="2000"/>
              <a:t>보행자</a:t>
            </a:r>
            <a:r>
              <a:rPr lang="en-US" altLang="ko-KR" sz="2000"/>
              <a:t>-</a:t>
            </a:r>
            <a:r>
              <a:rPr lang="ko-KR" altLang="en-US" sz="2000"/>
              <a:t>인도</a:t>
            </a:r>
            <a:r>
              <a:rPr lang="en-US" altLang="ko-KR" sz="2000"/>
              <a:t>, </a:t>
            </a:r>
            <a:r>
              <a:rPr lang="ko-KR" altLang="en-US" sz="2000"/>
              <a:t>자동차</a:t>
            </a:r>
            <a:r>
              <a:rPr lang="en-US" altLang="ko-KR" sz="2000"/>
              <a:t>-</a:t>
            </a:r>
            <a:r>
              <a:rPr lang="ko-KR" altLang="en-US" sz="2000"/>
              <a:t>도로</a:t>
            </a:r>
            <a:r>
              <a:rPr lang="en-US" altLang="ko-KR" sz="2000"/>
              <a:t>) </a:t>
            </a:r>
          </a:p>
          <a:p>
            <a:pPr marL="914400" lvl="1" indent="-457200" latinLnBrk="0">
              <a:buFont typeface="Arial" panose="020B0604020202020204" pitchFamily="34" charset="0"/>
              <a:buChar char="•"/>
            </a:pPr>
            <a:r>
              <a:rPr lang="ko-KR" altLang="en-US" sz="2000"/>
              <a:t>자율주행의 경우 </a:t>
            </a:r>
            <a:r>
              <a:rPr lang="en-US" altLang="ko-KR" sz="2000"/>
              <a:t>Inference </a:t>
            </a:r>
            <a:r>
              <a:rPr lang="ko-KR" altLang="en-US" sz="2000"/>
              <a:t>속도가 빨라야 한다는 점 </a:t>
            </a:r>
            <a:endParaRPr lang="en-US" altLang="ko-KR" sz="2000"/>
          </a:p>
          <a:p>
            <a:pPr marL="457200" indent="-457200" latinLnBrk="0">
              <a:buFontTx/>
              <a:buAutoNum type="arabicPeriod"/>
            </a:pPr>
            <a:endParaRPr lang="en-US" altLang="ko-KR" sz="2000"/>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구조 자체가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에서 </a:t>
            </a:r>
            <a:r>
              <a:rPr lang="en-US" altLang="ko-KR" sz="2000">
                <a:latin typeface="나눔스퀘어" panose="020B0600000101010101" pitchFamily="50" charset="-127"/>
                <a:ea typeface="나눔스퀘어" panose="020B0600000101010101" pitchFamily="50" charset="-127"/>
              </a:rPr>
              <a:t>Fully Connected Layer</a:t>
            </a:r>
            <a:r>
              <a:rPr lang="ko-KR" altLang="en-US" sz="2000">
                <a:latin typeface="나눔스퀘어" panose="020B0600000101010101" pitchFamily="50" charset="-127"/>
                <a:ea typeface="나눔스퀘어" panose="020B0600000101010101" pitchFamily="50" charset="-127"/>
              </a:rPr>
              <a:t>만 뺀 구조라서</a:t>
            </a:r>
            <a:r>
              <a:rPr lang="en-US" altLang="ko-KR" sz="2000">
                <a:latin typeface="나눔스퀘어" panose="020B0600000101010101" pitchFamily="50" charset="-127"/>
                <a:ea typeface="나눔스퀘어" panose="020B0600000101010101" pitchFamily="50" charset="-127"/>
              </a:rPr>
              <a:t> SegNet</a:t>
            </a:r>
            <a:r>
              <a:rPr lang="ko-KR" altLang="en-US" sz="2000">
                <a:latin typeface="나눔스퀘어" panose="020B0600000101010101" pitchFamily="50" charset="-127"/>
                <a:ea typeface="나눔스퀘어" panose="020B0600000101010101" pitchFamily="50" charset="-127"/>
              </a:rPr>
              <a:t>의 장점을 어필하기 위해 다양한 시도와 초점을 맞춰서 진행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Scene </a:t>
            </a:r>
            <a:r>
              <a:rPr lang="ko-KR" altLang="en-US" sz="2000">
                <a:latin typeface="나눔스퀘어" panose="020B0600000101010101" pitchFamily="50" charset="-127"/>
                <a:ea typeface="나눔스퀘어" panose="020B0600000101010101" pitchFamily="50" charset="-127"/>
              </a:rPr>
              <a:t>분야 </a:t>
            </a:r>
            <a:r>
              <a:rPr lang="en-US" altLang="ko-KR" sz="2000">
                <a:latin typeface="나눔스퀘어" panose="020B0600000101010101" pitchFamily="50" charset="-127"/>
                <a:ea typeface="나눔스퀘어" panose="020B0600000101010101" pitchFamily="50" charset="-127"/>
              </a:rPr>
              <a:t>/ Memory </a:t>
            </a:r>
            <a:r>
              <a:rPr lang="ko-KR" altLang="en-US" sz="2000">
                <a:latin typeface="나눔스퀘어" panose="020B0600000101010101" pitchFamily="50" charset="-127"/>
                <a:ea typeface="나눔스퀘어" panose="020B0600000101010101" pitchFamily="50" charset="-127"/>
              </a:rPr>
              <a:t>및 </a:t>
            </a:r>
            <a:r>
              <a:rPr lang="en-US" altLang="ko-KR" sz="2000">
                <a:latin typeface="나눔스퀘어" panose="020B0600000101010101" pitchFamily="50" charset="-127"/>
                <a:ea typeface="나눔스퀘어" panose="020B0600000101010101" pitchFamily="50" charset="-127"/>
              </a:rPr>
              <a:t>Training, Inference Time / Parameter</a:t>
            </a:r>
            <a:r>
              <a:rPr lang="ko-KR" altLang="en-US" sz="2000">
                <a:latin typeface="나눔스퀘어" panose="020B0600000101010101" pitchFamily="50" charset="-127"/>
                <a:ea typeface="나눔스퀘어" panose="020B0600000101010101" pitchFamily="50" charset="-127"/>
              </a:rPr>
              <a:t>에 의한 오버피팅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DeconvNet vs SegNet / FCN vs SegNet / Unet vs Segnet </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Iterations</a:t>
            </a:r>
            <a:r>
              <a:rPr lang="ko-KR" altLang="en-US" sz="2000">
                <a:latin typeface="나눔스퀘어" panose="020B0600000101010101" pitchFamily="50" charset="-127"/>
                <a:ea typeface="나눔스퀘어" panose="020B0600000101010101" pitchFamily="50" charset="-127"/>
              </a:rPr>
              <a:t>가 적은 경우와 많은 경우에 대해 성능이 어떻게 나오는지 비교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클래스의 크기가 작은 경우와 많은 경우에 대해 성능이 어떻게 나오는지 비교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ㅁㄴㅇㄹ</a:t>
            </a: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047090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402335" y="886253"/>
            <a:ext cx="3262432" cy="1323439"/>
          </a:xfrm>
          <a:prstGeom prst="rect">
            <a:avLst/>
          </a:prstGeom>
          <a:noFill/>
        </p:spPr>
        <p:txBody>
          <a:bodyPr wrap="none" rtlCol="0">
            <a:spAutoFit/>
          </a:bodyPr>
          <a:lstStyle/>
          <a:p>
            <a:r>
              <a:rPr lang="ko-KR" altLang="en-US" sz="8000" dirty="0">
                <a:solidFill>
                  <a:schemeClr val="bg1"/>
                </a:solidFill>
                <a:latin typeface="Tmon몬소리 Black" panose="02000A03000000000000" pitchFamily="2" charset="-127"/>
                <a:ea typeface="Tmon몬소리 Black" panose="02000A03000000000000" pitchFamily="2" charset="-127"/>
              </a:rPr>
              <a:t>전처리</a:t>
            </a:r>
          </a:p>
        </p:txBody>
      </p:sp>
      <p:sp>
        <p:nvSpPr>
          <p:cNvPr id="7" name="직사각형 6">
            <a:extLst>
              <a:ext uri="{FF2B5EF4-FFF2-40B4-BE49-F238E27FC236}">
                <a16:creationId xmlns:a16="http://schemas.microsoft.com/office/drawing/2014/main" id="{676C2BEE-C3C2-4CE8-A6BD-0D23A40657E2}"/>
              </a:ext>
            </a:extLst>
          </p:cNvPr>
          <p:cNvSpPr/>
          <p:nvPr/>
        </p:nvSpPr>
        <p:spPr>
          <a:xfrm>
            <a:off x="508078" y="2479944"/>
            <a:ext cx="3682418" cy="1015663"/>
          </a:xfrm>
          <a:prstGeom prst="rect">
            <a:avLst/>
          </a:prstGeom>
        </p:spPr>
        <p:txBody>
          <a:bodyPr wrap="none">
            <a:spAutoFit/>
          </a:bodyPr>
          <a:lstStyle/>
          <a:p>
            <a:r>
              <a:rPr lang="en-US" altLang="ko-KR" sz="2000" dirty="0">
                <a:solidFill>
                  <a:schemeClr val="bg1"/>
                </a:solidFill>
                <a:latin typeface="a타이틀고딕4" panose="02020600000000000000" pitchFamily="18" charset="-127"/>
                <a:ea typeface="a타이틀고딕4" panose="02020600000000000000" pitchFamily="18" charset="-127"/>
              </a:rPr>
              <a:t>1. Data Exploratory Analysis </a:t>
            </a:r>
          </a:p>
          <a:p>
            <a:r>
              <a:rPr lang="en-US" altLang="ko-KR" sz="2000" dirty="0">
                <a:solidFill>
                  <a:schemeClr val="bg1"/>
                </a:solidFill>
                <a:latin typeface="a타이틀고딕4" panose="02020600000000000000" pitchFamily="18" charset="-127"/>
                <a:ea typeface="a타이틀고딕4" panose="02020600000000000000" pitchFamily="18" charset="-127"/>
              </a:rPr>
              <a:t>   1.1. </a:t>
            </a:r>
            <a:r>
              <a:rPr lang="ko-KR" altLang="en-US" sz="2000" dirty="0">
                <a:solidFill>
                  <a:schemeClr val="bg1"/>
                </a:solidFill>
                <a:latin typeface="a타이틀고딕4" panose="02020600000000000000" pitchFamily="18" charset="-127"/>
                <a:ea typeface="a타이틀고딕4" panose="02020600000000000000" pitchFamily="18" charset="-127"/>
              </a:rPr>
              <a:t>이미지를 살펴보는 이유</a:t>
            </a:r>
            <a:endParaRPr lang="en-US" altLang="ko-KR" sz="2000" dirty="0">
              <a:solidFill>
                <a:schemeClr val="bg1"/>
              </a:solidFill>
              <a:latin typeface="a타이틀고딕4" panose="02020600000000000000" pitchFamily="18" charset="-127"/>
              <a:ea typeface="a타이틀고딕4" panose="02020600000000000000" pitchFamily="18" charset="-127"/>
            </a:endParaRPr>
          </a:p>
          <a:p>
            <a:endParaRPr lang="en-US" altLang="ko-KR" sz="2000" dirty="0">
              <a:solidFill>
                <a:schemeClr val="bg1"/>
              </a:solidFill>
              <a:latin typeface="a타이틀고딕4" panose="02020600000000000000" pitchFamily="18" charset="-127"/>
              <a:ea typeface="a타이틀고딕4" panose="02020600000000000000" pitchFamily="18" charset="-127"/>
            </a:endParaRPr>
          </a:p>
        </p:txBody>
      </p:sp>
      <p:sp>
        <p:nvSpPr>
          <p:cNvPr id="8" name="직사각형 7">
            <a:extLst>
              <a:ext uri="{FF2B5EF4-FFF2-40B4-BE49-F238E27FC236}">
                <a16:creationId xmlns:a16="http://schemas.microsoft.com/office/drawing/2014/main" id="{B8673FBC-650E-4F8F-BAE1-82D5B9E58E05}"/>
              </a:ext>
            </a:extLst>
          </p:cNvPr>
          <p:cNvSpPr/>
          <p:nvPr/>
        </p:nvSpPr>
        <p:spPr>
          <a:xfrm>
            <a:off x="508078" y="3524348"/>
            <a:ext cx="11175844" cy="1631216"/>
          </a:xfrm>
          <a:prstGeom prst="rect">
            <a:avLst/>
          </a:prstGeom>
        </p:spPr>
        <p:txBody>
          <a:bodyPr wrap="square">
            <a:spAutoFit/>
          </a:bodyPr>
          <a:lstStyle/>
          <a:p>
            <a:r>
              <a:rPr lang="en-US" altLang="ko-KR" sz="2000" dirty="0">
                <a:solidFill>
                  <a:schemeClr val="bg1"/>
                </a:solidFill>
                <a:latin typeface="a타이틀고딕4" panose="02020600000000000000" pitchFamily="18" charset="-127"/>
                <a:ea typeface="a타이틀고딕4" panose="02020600000000000000" pitchFamily="18" charset="-127"/>
              </a:rPr>
              <a:t>3. Augmentation Method </a:t>
            </a:r>
          </a:p>
          <a:p>
            <a:r>
              <a:rPr lang="en-US" altLang="ko-KR" sz="2000" dirty="0">
                <a:solidFill>
                  <a:schemeClr val="bg1"/>
                </a:solidFill>
                <a:latin typeface="a타이틀고딕4" panose="02020600000000000000" pitchFamily="18" charset="-127"/>
                <a:ea typeface="a타이틀고딕4" panose="02020600000000000000" pitchFamily="18" charset="-127"/>
              </a:rPr>
              <a:t>   3.1. Augmentation</a:t>
            </a:r>
            <a:r>
              <a:rPr lang="ko-KR" altLang="en-US" sz="2000" dirty="0">
                <a:solidFill>
                  <a:schemeClr val="bg1"/>
                </a:solidFill>
                <a:latin typeface="a타이틀고딕4" panose="02020600000000000000" pitchFamily="18" charset="-127"/>
                <a:ea typeface="a타이틀고딕4" panose="02020600000000000000" pitchFamily="18" charset="-127"/>
              </a:rPr>
              <a:t>을 하는 이유 </a:t>
            </a:r>
            <a:endParaRPr lang="en-US" altLang="ko-KR" sz="2000" dirty="0">
              <a:solidFill>
                <a:schemeClr val="bg1"/>
              </a:solidFill>
              <a:latin typeface="a타이틀고딕4" panose="02020600000000000000" pitchFamily="18" charset="-127"/>
              <a:ea typeface="a타이틀고딕4" panose="02020600000000000000" pitchFamily="18" charset="-127"/>
            </a:endParaRPr>
          </a:p>
          <a:p>
            <a:r>
              <a:rPr lang="en-US" altLang="ko-KR" sz="2000" dirty="0">
                <a:solidFill>
                  <a:schemeClr val="bg1"/>
                </a:solidFill>
                <a:latin typeface="a타이틀고딕4" panose="02020600000000000000" pitchFamily="18" charset="-127"/>
                <a:ea typeface="a타이틀고딕4" panose="02020600000000000000" pitchFamily="18" charset="-127"/>
              </a:rPr>
              <a:t>   3.3. </a:t>
            </a:r>
            <a:r>
              <a:rPr lang="en-US" altLang="ko-KR" dirty="0">
                <a:solidFill>
                  <a:schemeClr val="bg1"/>
                </a:solidFill>
                <a:latin typeface="나눔스퀘어_ac Bold" panose="020B0600000101010101" pitchFamily="50" charset="-127"/>
                <a:ea typeface="나눔스퀘어_ac Bold" panose="020B0600000101010101" pitchFamily="50" charset="-127"/>
              </a:rPr>
              <a:t>Albumentations </a:t>
            </a:r>
            <a:r>
              <a:rPr lang="ko-KR" altLang="en-US" dirty="0">
                <a:solidFill>
                  <a:schemeClr val="bg1"/>
                </a:solidFill>
                <a:latin typeface="나눔스퀘어_ac Bold" panose="020B0600000101010101" pitchFamily="50" charset="-127"/>
                <a:ea typeface="나눔스퀘어_ac Bold" panose="020B0600000101010101" pitchFamily="50" charset="-127"/>
              </a:rPr>
              <a:t>패키지를 이용한 데이터 증강 방법</a:t>
            </a:r>
            <a:endParaRPr lang="en-US" altLang="ko-KR" dirty="0">
              <a:solidFill>
                <a:schemeClr val="bg1"/>
              </a:solidFill>
              <a:latin typeface="나눔스퀘어_ac Bold" panose="020B0600000101010101" pitchFamily="50" charset="-127"/>
              <a:ea typeface="나눔스퀘어_ac Bold" panose="020B0600000101010101" pitchFamily="50" charset="-127"/>
            </a:endParaRPr>
          </a:p>
          <a:p>
            <a:r>
              <a:rPr lang="en-US" altLang="ko-KR" sz="2000" dirty="0">
                <a:solidFill>
                  <a:schemeClr val="bg1"/>
                </a:solidFill>
                <a:latin typeface="a타이틀고딕4" panose="02020600000000000000" pitchFamily="18" charset="-127"/>
                <a:ea typeface="a타이틀고딕4" panose="02020600000000000000" pitchFamily="18" charset="-127"/>
              </a:rPr>
              <a:t>   3.4. </a:t>
            </a:r>
            <a:r>
              <a:rPr lang="ko-KR" altLang="en-US" sz="2000" dirty="0">
                <a:solidFill>
                  <a:schemeClr val="bg1"/>
                </a:solidFill>
                <a:latin typeface="a타이틀고딕4" panose="02020600000000000000" pitchFamily="18" charset="-127"/>
                <a:ea typeface="a타이틀고딕4" panose="02020600000000000000" pitchFamily="18" charset="-127"/>
              </a:rPr>
              <a:t>최신 </a:t>
            </a:r>
            <a:r>
              <a:rPr lang="en-US" altLang="ko-KR" sz="2000" dirty="0">
                <a:solidFill>
                  <a:schemeClr val="bg1"/>
                </a:solidFill>
                <a:latin typeface="a타이틀고딕4" panose="02020600000000000000" pitchFamily="18" charset="-127"/>
                <a:ea typeface="a타이틀고딕4" panose="02020600000000000000" pitchFamily="18" charset="-127"/>
              </a:rPr>
              <a:t>Augmentation </a:t>
            </a:r>
            <a:r>
              <a:rPr lang="ko-KR" altLang="en-US" sz="2000" dirty="0">
                <a:solidFill>
                  <a:schemeClr val="bg1"/>
                </a:solidFill>
                <a:latin typeface="a타이틀고딕4" panose="02020600000000000000" pitchFamily="18" charset="-127"/>
                <a:ea typeface="a타이틀고딕4" panose="02020600000000000000" pitchFamily="18" charset="-127"/>
              </a:rPr>
              <a:t>기법 </a:t>
            </a:r>
            <a:endParaRPr lang="en-US" altLang="ko-KR" sz="2000" dirty="0">
              <a:solidFill>
                <a:schemeClr val="bg1"/>
              </a:solidFill>
              <a:latin typeface="a타이틀고딕4" panose="02020600000000000000" pitchFamily="18" charset="-127"/>
              <a:ea typeface="a타이틀고딕4" panose="02020600000000000000" pitchFamily="18" charset="-127"/>
            </a:endParaRPr>
          </a:p>
          <a:p>
            <a:r>
              <a:rPr lang="en-US" altLang="ko-KR" sz="2000" dirty="0">
                <a:solidFill>
                  <a:schemeClr val="bg1"/>
                </a:solidFill>
                <a:latin typeface="a타이틀고딕4" panose="02020600000000000000" pitchFamily="18" charset="-127"/>
                <a:ea typeface="a타이틀고딕4" panose="02020600000000000000" pitchFamily="18" charset="-127"/>
              </a:rPr>
              <a:t>   3.5. </a:t>
            </a:r>
            <a:r>
              <a:rPr lang="ko-KR" altLang="en-US" sz="2000" dirty="0">
                <a:solidFill>
                  <a:schemeClr val="bg1"/>
                </a:solidFill>
                <a:latin typeface="a타이틀고딕4" panose="02020600000000000000" pitchFamily="18" charset="-127"/>
                <a:ea typeface="a타이틀고딕4" panose="02020600000000000000" pitchFamily="18" charset="-127"/>
              </a:rPr>
              <a:t>그 외 </a:t>
            </a:r>
            <a:endParaRPr lang="en-US" altLang="ko-KR" sz="2000" dirty="0">
              <a:solidFill>
                <a:schemeClr val="bg1"/>
              </a:solidFill>
              <a:latin typeface="a타이틀고딕4" panose="02020600000000000000" pitchFamily="18" charset="-127"/>
              <a:ea typeface="a타이틀고딕4" panose="02020600000000000000" pitchFamily="18" charset="-127"/>
            </a:endParaRPr>
          </a:p>
        </p:txBody>
      </p:sp>
      <p:cxnSp>
        <p:nvCxnSpPr>
          <p:cNvPr id="11" name="직선 연결선 10">
            <a:extLst>
              <a:ext uri="{FF2B5EF4-FFF2-40B4-BE49-F238E27FC236}">
                <a16:creationId xmlns:a16="http://schemas.microsoft.com/office/drawing/2014/main" id="{34910660-4FF6-484E-ADDB-DBBA940A60BF}"/>
              </a:ext>
            </a:extLst>
          </p:cNvPr>
          <p:cNvCxnSpPr>
            <a:cxnSpLocks/>
          </p:cNvCxnSpPr>
          <p:nvPr/>
        </p:nvCxnSpPr>
        <p:spPr>
          <a:xfrm>
            <a:off x="508078" y="2022796"/>
            <a:ext cx="78364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CE7EAC33-3B23-4816-83C4-F7DAC38AAAB9}"/>
              </a:ext>
            </a:extLst>
          </p:cNvPr>
          <p:cNvCxnSpPr>
            <a:cxnSpLocks/>
          </p:cNvCxnSpPr>
          <p:nvPr/>
        </p:nvCxnSpPr>
        <p:spPr>
          <a:xfrm>
            <a:off x="508078" y="2101173"/>
            <a:ext cx="891285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그래픽 9" descr="상향 추세가 있는 막대 그래프">
            <a:extLst>
              <a:ext uri="{FF2B5EF4-FFF2-40B4-BE49-F238E27FC236}">
                <a16:creationId xmlns:a16="http://schemas.microsoft.com/office/drawing/2014/main" id="{CC96DECA-A456-45EE-8A6A-E5F053A2ED8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3279" y="886253"/>
            <a:ext cx="1155531" cy="1155531"/>
          </a:xfrm>
          <a:prstGeom prst="rect">
            <a:avLst/>
          </a:prstGeom>
        </p:spPr>
      </p:pic>
      <p:sp>
        <p:nvSpPr>
          <p:cNvPr id="9" name="직사각형 8">
            <a:extLst>
              <a:ext uri="{FF2B5EF4-FFF2-40B4-BE49-F238E27FC236}">
                <a16:creationId xmlns:a16="http://schemas.microsoft.com/office/drawing/2014/main" id="{460082B7-2AE4-4E14-B959-CFA1D8F72A40}"/>
              </a:ext>
            </a:extLst>
          </p:cNvPr>
          <p:cNvSpPr/>
          <p:nvPr/>
        </p:nvSpPr>
        <p:spPr>
          <a:xfrm>
            <a:off x="508078" y="3152745"/>
            <a:ext cx="2087687" cy="400110"/>
          </a:xfrm>
          <a:prstGeom prst="rect">
            <a:avLst/>
          </a:prstGeom>
        </p:spPr>
        <p:txBody>
          <a:bodyPr wrap="none">
            <a:spAutoFit/>
          </a:bodyPr>
          <a:lstStyle/>
          <a:p>
            <a:r>
              <a:rPr lang="en-US" altLang="ko-KR" sz="2000" dirty="0">
                <a:solidFill>
                  <a:schemeClr val="bg1"/>
                </a:solidFill>
                <a:latin typeface="a타이틀고딕4" panose="02020600000000000000" pitchFamily="18" charset="-127"/>
                <a:ea typeface="a타이틀고딕4" panose="02020600000000000000" pitchFamily="18" charset="-127"/>
              </a:rPr>
              <a:t>2. Image Resize </a:t>
            </a:r>
          </a:p>
        </p:txBody>
      </p:sp>
    </p:spTree>
    <p:extLst>
      <p:ext uri="{BB962C8B-B14F-4D97-AF65-F5344CB8AC3E}">
        <p14:creationId xmlns:p14="http://schemas.microsoft.com/office/powerpoint/2010/main" val="1128818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Disadvantages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30</a:t>
            </a:fld>
            <a:endParaRPr lang="ko-KR" altLang="en-US"/>
          </a:p>
        </p:txBody>
      </p:sp>
      <p:sp>
        <p:nvSpPr>
          <p:cNvPr id="18" name="TextBox 17">
            <a:extLst>
              <a:ext uri="{FF2B5EF4-FFF2-40B4-BE49-F238E27FC236}">
                <a16:creationId xmlns:a16="http://schemas.microsoft.com/office/drawing/2014/main" id="{371DD22D-13B5-418E-BB96-AD4966D70A68}"/>
              </a:ext>
            </a:extLst>
          </p:cNvPr>
          <p:cNvSpPr txBox="1"/>
          <p:nvPr/>
        </p:nvSpPr>
        <p:spPr>
          <a:xfrm>
            <a:off x="772719" y="1033631"/>
            <a:ext cx="11141221" cy="5632311"/>
          </a:xfrm>
          <a:prstGeom prst="rect">
            <a:avLst/>
          </a:prstGeom>
          <a:noFill/>
        </p:spPr>
        <p:txBody>
          <a:bodyPr wrap="square" rtlCol="0">
            <a:spAutoFit/>
          </a:bodyPr>
          <a:lstStyle/>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에 </a:t>
            </a:r>
            <a:r>
              <a:rPr lang="en-US" altLang="ko-KR" sz="2000">
                <a:latin typeface="나눔스퀘어" panose="020B0600000101010101" pitchFamily="50" charset="-127"/>
                <a:ea typeface="나눔스퀘어" panose="020B0600000101010101" pitchFamily="50" charset="-127"/>
              </a:rPr>
              <a:t>Fully Connected Layer</a:t>
            </a:r>
            <a:r>
              <a:rPr lang="ko-KR" altLang="en-US" sz="2000">
                <a:latin typeface="나눔스퀘어" panose="020B0600000101010101" pitchFamily="50" charset="-127"/>
                <a:ea typeface="나눔스퀘어" panose="020B0600000101010101" pitchFamily="50" charset="-127"/>
              </a:rPr>
              <a:t>만 뺀 논문치고는 굉장히 화려한게 아닌가 생각이 듬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시점으로보면 미리 준비하고 있었는데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이 나와서 </a:t>
            </a:r>
            <a:r>
              <a:rPr lang="en-US" altLang="ko-KR" sz="2000">
                <a:latin typeface="나눔스퀘어" panose="020B0600000101010101" pitchFamily="50" charset="-127"/>
                <a:ea typeface="나눔스퀘어" panose="020B0600000101010101" pitchFamily="50" charset="-127"/>
              </a:rPr>
              <a:t>arxiv</a:t>
            </a:r>
            <a:r>
              <a:rPr lang="ko-KR" altLang="en-US" sz="2000">
                <a:latin typeface="나눔스퀘어" panose="020B0600000101010101" pitchFamily="50" charset="-127"/>
                <a:ea typeface="나눔스퀘어" panose="020B0600000101010101" pitchFamily="50" charset="-127"/>
              </a:rPr>
              <a:t>에 낸게 아닌가 불쌍하기도함</a:t>
            </a:r>
            <a:r>
              <a:rPr lang="en-US" altLang="ko-KR" sz="2000">
                <a:latin typeface="나눔스퀘어" panose="020B0600000101010101" pitchFamily="50" charset="-127"/>
                <a:ea typeface="나눔스퀘어" panose="020B0600000101010101" pitchFamily="50" charset="-127"/>
              </a:rPr>
              <a:t>)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CamVid</a:t>
            </a:r>
            <a:r>
              <a:rPr lang="ko-KR" altLang="en-US" sz="2000">
                <a:latin typeface="나눔스퀘어" panose="020B0600000101010101" pitchFamily="50" charset="-127"/>
                <a:ea typeface="나눔스퀘어" panose="020B0600000101010101" pitchFamily="50" charset="-127"/>
              </a:rPr>
              <a:t>와 </a:t>
            </a:r>
            <a:r>
              <a:rPr lang="en-US" altLang="ko-KR" sz="2000">
                <a:latin typeface="나눔스퀘어" panose="020B0600000101010101" pitchFamily="50" charset="-127"/>
                <a:ea typeface="나눔스퀘어" panose="020B0600000101010101" pitchFamily="50" charset="-127"/>
              </a:rPr>
              <a:t>SUNRGB-D </a:t>
            </a:r>
            <a:r>
              <a:rPr lang="ko-KR" altLang="en-US" sz="2000">
                <a:latin typeface="나눔스퀘어" panose="020B0600000101010101" pitchFamily="50" charset="-127"/>
                <a:ea typeface="나눔스퀘어" panose="020B0600000101010101" pitchFamily="50" charset="-127"/>
              </a:rPr>
              <a:t>라는 특수한 데이터셋에 대해서는 성능이 제일 좋았지만</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다른 데이터셋에 대해서는 어떻게 나왔을지 비교가 필요</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일반화성능</a:t>
            </a:r>
            <a:r>
              <a:rPr lang="en-US" altLang="ko-KR" sz="2000">
                <a:latin typeface="나눔스퀘어" panose="020B0600000101010101" pitchFamily="50" charset="-127"/>
                <a:ea typeface="나눔스퀘어" panose="020B0600000101010101" pitchFamily="50" charset="-127"/>
              </a:rPr>
              <a:t>) </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참고로 </a:t>
            </a:r>
            <a:r>
              <a:rPr lang="en-US" altLang="ko-KR" sz="2000">
                <a:latin typeface="나눔스퀘어" panose="020B0600000101010101" pitchFamily="50" charset="-127"/>
                <a:ea typeface="나눔스퀘어" panose="020B0600000101010101" pitchFamily="50" charset="-127"/>
              </a:rPr>
              <a:t>FCN, DeconvNet, DeepLab</a:t>
            </a:r>
            <a:r>
              <a:rPr lang="ko-KR" altLang="en-US" sz="2000">
                <a:latin typeface="나눔스퀘어" panose="020B0600000101010101" pitchFamily="50" charset="-127"/>
                <a:ea typeface="나눔스퀘어" panose="020B0600000101010101" pitchFamily="50" charset="-127"/>
              </a:rPr>
              <a:t> 논문의 경우 위의 </a:t>
            </a:r>
            <a:r>
              <a:rPr lang="en-US" altLang="ko-KR" sz="2000">
                <a:latin typeface="나눔스퀘어" panose="020B0600000101010101" pitchFamily="50" charset="-127"/>
                <a:ea typeface="나눔스퀘어" panose="020B0600000101010101" pitchFamily="50" charset="-127"/>
              </a:rPr>
              <a:t>2</a:t>
            </a:r>
            <a:r>
              <a:rPr lang="ko-KR" altLang="en-US" sz="2000">
                <a:latin typeface="나눔스퀘어" panose="020B0600000101010101" pitchFamily="50" charset="-127"/>
                <a:ea typeface="나눔스퀘어" panose="020B0600000101010101" pitchFamily="50" charset="-127"/>
              </a:rPr>
              <a:t>개 데이터에 대해서 실험을 한 내용이 없어서 직접 구현해서 돌렸을텐데 튜닝을 어느정도 했을지에 대한 의문도 남음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PASCAL VOC 2012</a:t>
            </a:r>
            <a:r>
              <a:rPr lang="ko-KR" altLang="en-US" sz="2000">
                <a:latin typeface="나눔스퀘어" panose="020B0600000101010101" pitchFamily="50" charset="-127"/>
                <a:ea typeface="나눔스퀘어" panose="020B0600000101010101" pitchFamily="50" charset="-127"/>
              </a:rPr>
              <a:t>에 대해서도 비교를 해야 정확한 결과였을 것 같음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Global Accuracy</a:t>
            </a:r>
            <a:r>
              <a:rPr lang="ko-KR" altLang="en-US" sz="2000">
                <a:latin typeface="나눔스퀘어" panose="020B0600000101010101" pitchFamily="50" charset="-127"/>
                <a:ea typeface="나눔스퀘어" panose="020B0600000101010101" pitchFamily="50" charset="-127"/>
              </a:rPr>
              <a:t>가 가장 높은거로 선택했다고 했는데 </a:t>
            </a:r>
            <a:r>
              <a:rPr lang="en-US" altLang="ko-KR" sz="2000">
                <a:latin typeface="나눔스퀘어" panose="020B0600000101010101" pitchFamily="50" charset="-127"/>
                <a:ea typeface="나눔스퀘어" panose="020B0600000101010101" pitchFamily="50" charset="-127"/>
              </a:rPr>
              <a:t>mIoU</a:t>
            </a:r>
            <a:r>
              <a:rPr lang="ko-KR" altLang="en-US" sz="2000">
                <a:latin typeface="나눔스퀘어" panose="020B0600000101010101" pitchFamily="50" charset="-127"/>
                <a:ea typeface="나눔스퀘어" panose="020B0600000101010101" pitchFamily="50" charset="-127"/>
              </a:rPr>
              <a:t>나 다른 지표로 </a:t>
            </a:r>
            <a:r>
              <a:rPr lang="en-US" altLang="ko-KR" sz="2000">
                <a:latin typeface="나눔스퀘어" panose="020B0600000101010101" pitchFamily="50" charset="-127"/>
                <a:ea typeface="나눔스퀘어" panose="020B0600000101010101" pitchFamily="50" charset="-127"/>
              </a:rPr>
              <a:t>weight</a:t>
            </a:r>
            <a:r>
              <a:rPr lang="ko-KR" altLang="en-US" sz="2000">
                <a:latin typeface="나눔스퀘어" panose="020B0600000101010101" pitchFamily="50" charset="-127"/>
                <a:ea typeface="나눔스퀘어" panose="020B0600000101010101" pitchFamily="50" charset="-127"/>
              </a:rPr>
              <a:t>를 선택해서 실험했을때 어떤 결과가 나왔을지에 대해 궁금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Large</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Object</a:t>
            </a:r>
            <a:r>
              <a:rPr lang="ko-KR" altLang="en-US" sz="2000">
                <a:latin typeface="나눔스퀘어" panose="020B0600000101010101" pitchFamily="50" charset="-127"/>
                <a:ea typeface="나눔스퀘어" panose="020B0600000101010101" pitchFamily="50" charset="-127"/>
              </a:rPr>
              <a:t>를 잡고 </a:t>
            </a:r>
            <a:r>
              <a:rPr lang="en-US" altLang="ko-KR" sz="2000">
                <a:latin typeface="나눔스퀘어" panose="020B0600000101010101" pitchFamily="50" charset="-127"/>
                <a:ea typeface="나눔스퀘어" panose="020B0600000101010101" pitchFamily="50" charset="-127"/>
              </a:rPr>
              <a:t>Object</a:t>
            </a:r>
            <a:r>
              <a:rPr lang="ko-KR" altLang="en-US" sz="2000">
                <a:latin typeface="나눔스퀘어" panose="020B0600000101010101" pitchFamily="50" charset="-127"/>
                <a:ea typeface="나눔스퀘어" panose="020B0600000101010101" pitchFamily="50" charset="-127"/>
              </a:rPr>
              <a:t>간의 관계를 파악하는 것을 수행하는게 </a:t>
            </a:r>
            <a:r>
              <a:rPr lang="en-US" altLang="ko-KR" sz="2000">
                <a:latin typeface="나눔스퀘어" panose="020B0600000101010101" pitchFamily="50" charset="-127"/>
                <a:ea typeface="나눔스퀘어" panose="020B0600000101010101" pitchFamily="50" charset="-127"/>
              </a:rPr>
              <a:t>MaxPooling -&gt; UnMaxPooling</a:t>
            </a:r>
            <a:r>
              <a:rPr lang="ko-KR" altLang="en-US" sz="2000">
                <a:latin typeface="나눔스퀘어" panose="020B0600000101010101" pitchFamily="50" charset="-127"/>
                <a:ea typeface="나눔스퀘어" panose="020B0600000101010101" pitchFamily="50" charset="-127"/>
              </a:rPr>
              <a:t>인데</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과연 이걸로 충분한가</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사실 </a:t>
            </a:r>
            <a:r>
              <a:rPr lang="en-US" altLang="ko-KR" sz="2000">
                <a:latin typeface="나눔스퀘어" panose="020B0600000101010101" pitchFamily="50" charset="-127"/>
                <a:ea typeface="나눔스퀘어" panose="020B0600000101010101" pitchFamily="50" charset="-127"/>
              </a:rPr>
              <a:t>DeconvNet</a:t>
            </a:r>
            <a:r>
              <a:rPr lang="ko-KR" altLang="en-US" sz="2000">
                <a:latin typeface="나눔스퀘어" panose="020B0600000101010101" pitchFamily="50" charset="-127"/>
                <a:ea typeface="나눔스퀘어" panose="020B0600000101010101" pitchFamily="50" charset="-127"/>
              </a:rPr>
              <a:t>도 위의 장치가 있는게 결과 차이가 너무 나는게 이상함</a:t>
            </a:r>
            <a:r>
              <a:rPr lang="en-US" altLang="ko-KR" sz="2000">
                <a:latin typeface="나눔스퀘어" panose="020B0600000101010101" pitchFamily="50" charset="-127"/>
                <a:ea typeface="나눔스퀘어" panose="020B0600000101010101" pitchFamily="50" charset="-127"/>
              </a:rPr>
              <a:t>. Fully Connected Layer</a:t>
            </a:r>
            <a:r>
              <a:rPr lang="ko-KR" altLang="en-US" sz="2000">
                <a:latin typeface="나눔스퀘어" panose="020B0600000101010101" pitchFamily="50" charset="-127"/>
                <a:ea typeface="나눔스퀘어" panose="020B0600000101010101" pitchFamily="50" charset="-127"/>
              </a:rPr>
              <a:t> 있고 없고에 대해서 어떤 차이가 나오는지 등에 대해 정확한 분석이 들어가야 되고 위의 원인이 맞는지도 의심스러움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같은 얘기 너무 반복함</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모든 내용에 </a:t>
            </a:r>
            <a:r>
              <a:rPr lang="en-US" altLang="ko-KR" sz="2000">
                <a:latin typeface="나눔스퀘어" panose="020B0600000101010101" pitchFamily="50" charset="-127"/>
                <a:ea typeface="나눔스퀘어" panose="020B0600000101010101" pitchFamily="50" charset="-127"/>
              </a:rPr>
              <a:t>Training Time / Computation /</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Memory </a:t>
            </a:r>
            <a:r>
              <a:rPr lang="ko-KR" altLang="en-US" sz="2000">
                <a:latin typeface="나눔스퀘어" panose="020B0600000101010101" pitchFamily="50" charset="-127"/>
                <a:ea typeface="나눔스퀘어" panose="020B0600000101010101" pitchFamily="50" charset="-127"/>
              </a:rPr>
              <a:t>중요하다는 얘기가 반복되고 </a:t>
            </a:r>
            <a:r>
              <a:rPr lang="en-US" altLang="ko-KR" sz="2000">
                <a:latin typeface="나눔스퀘어" panose="020B0600000101010101" pitchFamily="50" charset="-127"/>
                <a:ea typeface="나눔스퀘어" panose="020B0600000101010101" pitchFamily="50" charset="-127"/>
              </a:rPr>
              <a:t>FCN</a:t>
            </a:r>
            <a:r>
              <a:rPr lang="ko-KR" altLang="en-US" sz="2000">
                <a:latin typeface="나눔스퀘어" panose="020B0600000101010101" pitchFamily="50" charset="-127"/>
                <a:ea typeface="나눔스퀘어" panose="020B0600000101010101" pitchFamily="50" charset="-127"/>
              </a:rPr>
              <a:t>이나 다른 방법에 비해 크게 상승했는지도 의문임 </a:t>
            </a: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771601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Conclusion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Disadvantages</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6.</a:t>
            </a:r>
            <a:endParaRPr lang="ko-KR" altLang="en-US" sz="5400" dirty="0">
              <a:latin typeface="나눔바른고딕" panose="020B0603020101020101" pitchFamily="50" charset="-127"/>
              <a:ea typeface="나눔바른고딕" panose="020B0603020101020101" pitchFamily="50" charset="-127"/>
            </a:endParaRPr>
          </a:p>
        </p:txBody>
      </p: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31</a:t>
            </a:fld>
            <a:endParaRPr lang="ko-KR" altLang="en-US"/>
          </a:p>
        </p:txBody>
      </p:sp>
      <p:sp>
        <p:nvSpPr>
          <p:cNvPr id="18" name="TextBox 17">
            <a:extLst>
              <a:ext uri="{FF2B5EF4-FFF2-40B4-BE49-F238E27FC236}">
                <a16:creationId xmlns:a16="http://schemas.microsoft.com/office/drawing/2014/main" id="{371DD22D-13B5-418E-BB96-AD4966D70A68}"/>
              </a:ext>
            </a:extLst>
          </p:cNvPr>
          <p:cNvSpPr txBox="1"/>
          <p:nvPr/>
        </p:nvSpPr>
        <p:spPr>
          <a:xfrm>
            <a:off x="772719" y="1033631"/>
            <a:ext cx="11141221" cy="3477875"/>
          </a:xfrm>
          <a:prstGeom prst="rect">
            <a:avLst/>
          </a:prstGeom>
          <a:noFill/>
        </p:spPr>
        <p:txBody>
          <a:bodyPr wrap="square" rtlCol="0">
            <a:spAutoFit/>
          </a:bodyPr>
          <a:lstStyle/>
          <a:p>
            <a:pPr marL="457200" indent="-457200" latinLnBrk="0">
              <a:buFont typeface="+mj-lt"/>
              <a:buAutoNum type="arabicPeriod" startAt="5"/>
            </a:pPr>
            <a:r>
              <a:rPr lang="en-US" altLang="ko-KR" sz="2000">
                <a:latin typeface="나눔스퀘어" panose="020B0600000101010101" pitchFamily="50" charset="-127"/>
                <a:ea typeface="나눔스퀘어" panose="020B0600000101010101" pitchFamily="50" charset="-127"/>
              </a:rPr>
              <a:t>CamVid Data</a:t>
            </a:r>
            <a:r>
              <a:rPr lang="ko-KR" altLang="en-US" sz="2000">
                <a:latin typeface="나눔스퀘어" panose="020B0600000101010101" pitchFamily="50" charset="-127"/>
                <a:ea typeface="나눔스퀘어" panose="020B0600000101010101" pitchFamily="50" charset="-127"/>
              </a:rPr>
              <a:t>가 가지고 있는 문제점</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SegNet</a:t>
            </a:r>
            <a:r>
              <a:rPr lang="ko-KR" altLang="en-US" sz="2000">
                <a:latin typeface="나눔스퀘어" panose="020B0600000101010101" pitchFamily="50" charset="-127"/>
                <a:ea typeface="나눔스퀘어" panose="020B0600000101010101" pitchFamily="50" charset="-127"/>
              </a:rPr>
              <a:t>의 실험 대부분이 </a:t>
            </a:r>
            <a:r>
              <a:rPr lang="en-US" altLang="ko-KR" sz="2000">
                <a:latin typeface="나눔스퀘어" panose="020B0600000101010101" pitchFamily="50" charset="-127"/>
                <a:ea typeface="나눔스퀘어" panose="020B0600000101010101" pitchFamily="50" charset="-127"/>
              </a:rPr>
              <a:t>CamVid</a:t>
            </a:r>
            <a:r>
              <a:rPr lang="ko-KR" altLang="en-US" sz="2000">
                <a:latin typeface="나눔스퀘어" panose="020B0600000101010101" pitchFamily="50" charset="-127"/>
                <a:ea typeface="나눔스퀘어" panose="020B0600000101010101" pitchFamily="50" charset="-127"/>
              </a:rPr>
              <a:t>에서 비교했는데 해당 데이터는 약간의 문제가 있음</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Dataset</a:t>
            </a:r>
            <a:r>
              <a:rPr lang="ko-KR" altLang="en-US" sz="2000">
                <a:latin typeface="나눔스퀘어" panose="020B0600000101010101" pitchFamily="50" charset="-127"/>
                <a:ea typeface="나눔스퀘어" panose="020B0600000101010101" pitchFamily="50" charset="-127"/>
              </a:rPr>
              <a:t>의 수가 작음 </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Train 367 / Test 233</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Weird Label</a:t>
            </a:r>
            <a:r>
              <a:rPr lang="ko-KR" altLang="en-US" sz="2000">
                <a:latin typeface="나눔스퀘어" panose="020B0600000101010101" pitchFamily="50" charset="-127"/>
                <a:ea typeface="나눔스퀘어" panose="020B0600000101010101" pitchFamily="50" charset="-127"/>
              </a:rPr>
              <a:t>이 존재 </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Bycycle == Person? </a:t>
            </a:r>
          </a:p>
          <a:p>
            <a:pPr marL="1371600" lvl="2"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라벨이 자세하지 않음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Input / Output data</a:t>
            </a:r>
            <a:r>
              <a:rPr lang="ko-KR" altLang="en-US" sz="2000">
                <a:latin typeface="나눔스퀘어" panose="020B0600000101010101" pitchFamily="50" charset="-127"/>
                <a:ea typeface="나눔스퀘어" panose="020B0600000101010101" pitchFamily="50" charset="-127"/>
              </a:rPr>
              <a:t>가 </a:t>
            </a:r>
            <a:r>
              <a:rPr lang="en-US" altLang="ko-KR" sz="2000">
                <a:latin typeface="나눔스퀘어" panose="020B0600000101010101" pitchFamily="50" charset="-127"/>
                <a:ea typeface="나눔스퀘어" panose="020B0600000101010101" pitchFamily="50" charset="-127"/>
              </a:rPr>
              <a:t>Time Correlated</a:t>
            </a:r>
            <a:r>
              <a:rPr lang="ko-KR" altLang="en-US" sz="2000">
                <a:latin typeface="나눔스퀘어" panose="020B0600000101010101" pitchFamily="50" charset="-127"/>
                <a:ea typeface="나눔스퀘어" panose="020B0600000101010101" pitchFamily="50" charset="-127"/>
              </a:rPr>
              <a:t>됨 </a:t>
            </a:r>
            <a:endParaRPr lang="en-US" altLang="ko-KR" sz="2000">
              <a:latin typeface="나눔스퀘어" panose="020B0600000101010101" pitchFamily="50" charset="-127"/>
              <a:ea typeface="나눔스퀘어" panose="020B0600000101010101" pitchFamily="50" charset="-127"/>
            </a:endParaRPr>
          </a:p>
          <a:p>
            <a:pPr lvl="2"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5"/>
            </a:pPr>
            <a:endParaRPr lang="en-US" altLang="ko-KR" sz="2000">
              <a:latin typeface="나눔스퀘어" panose="020B0600000101010101" pitchFamily="50" charset="-127"/>
              <a:ea typeface="나눔스퀘어" panose="020B0600000101010101" pitchFamily="50" charset="-127"/>
            </a:endParaRPr>
          </a:p>
        </p:txBody>
      </p:sp>
      <p:sp>
        <p:nvSpPr>
          <p:cNvPr id="17" name="화살표: 오른쪽 16">
            <a:extLst>
              <a:ext uri="{FF2B5EF4-FFF2-40B4-BE49-F238E27FC236}">
                <a16:creationId xmlns:a16="http://schemas.microsoft.com/office/drawing/2014/main" id="{1798F420-1CB8-4F07-8677-BEF30C317BD5}"/>
              </a:ext>
            </a:extLst>
          </p:cNvPr>
          <p:cNvSpPr/>
          <p:nvPr/>
        </p:nvSpPr>
        <p:spPr>
          <a:xfrm>
            <a:off x="3852077" y="6404046"/>
            <a:ext cx="7562999" cy="426484"/>
          </a:xfrm>
          <a:prstGeom prst="rightArrow">
            <a:avLst>
              <a:gd name="adj1" fmla="val 50000"/>
              <a:gd name="adj2" fmla="val 98912"/>
            </a:avLst>
          </a:prstGeom>
          <a:gradFill flip="none" rotWithShape="1">
            <a:gsLst>
              <a:gs pos="100000">
                <a:schemeClr val="bg2">
                  <a:lumMod val="90000"/>
                </a:schemeClr>
              </a:gs>
              <a:gs pos="0">
                <a:schemeClr val="bg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pic>
        <p:nvPicPr>
          <p:cNvPr id="19" name="그림 18">
            <a:extLst>
              <a:ext uri="{FF2B5EF4-FFF2-40B4-BE49-F238E27FC236}">
                <a16:creationId xmlns:a16="http://schemas.microsoft.com/office/drawing/2014/main" id="{7B027450-10B9-4854-BB8B-068BAB69BE35}"/>
              </a:ext>
            </a:extLst>
          </p:cNvPr>
          <p:cNvPicPr>
            <a:picLocks noChangeAspect="1"/>
          </p:cNvPicPr>
          <p:nvPr/>
        </p:nvPicPr>
        <p:blipFill rotWithShape="1">
          <a:blip r:embed="rId2"/>
          <a:srcRect l="54918" b="50128"/>
          <a:stretch/>
        </p:blipFill>
        <p:spPr>
          <a:xfrm>
            <a:off x="9415920" y="3349831"/>
            <a:ext cx="2252438" cy="1694386"/>
          </a:xfrm>
          <a:prstGeom prst="rect">
            <a:avLst/>
          </a:prstGeom>
        </p:spPr>
      </p:pic>
      <p:pic>
        <p:nvPicPr>
          <p:cNvPr id="21" name="그림 20">
            <a:extLst>
              <a:ext uri="{FF2B5EF4-FFF2-40B4-BE49-F238E27FC236}">
                <a16:creationId xmlns:a16="http://schemas.microsoft.com/office/drawing/2014/main" id="{6E120382-9BA6-4D64-9298-FFB48E340D72}"/>
              </a:ext>
            </a:extLst>
          </p:cNvPr>
          <p:cNvPicPr>
            <a:picLocks noChangeAspect="1"/>
          </p:cNvPicPr>
          <p:nvPr/>
        </p:nvPicPr>
        <p:blipFill rotWithShape="1">
          <a:blip r:embed="rId3"/>
          <a:srcRect t="66066" r="72923" b="-1"/>
          <a:stretch/>
        </p:blipFill>
        <p:spPr>
          <a:xfrm>
            <a:off x="7129780" y="1827858"/>
            <a:ext cx="2211408" cy="1562100"/>
          </a:xfrm>
          <a:prstGeom prst="rect">
            <a:avLst/>
          </a:prstGeom>
        </p:spPr>
      </p:pic>
      <p:pic>
        <p:nvPicPr>
          <p:cNvPr id="22" name="그림 21">
            <a:extLst>
              <a:ext uri="{FF2B5EF4-FFF2-40B4-BE49-F238E27FC236}">
                <a16:creationId xmlns:a16="http://schemas.microsoft.com/office/drawing/2014/main" id="{A29FD7E9-7D14-4480-AA57-6F098F9BAE1D}"/>
              </a:ext>
            </a:extLst>
          </p:cNvPr>
          <p:cNvPicPr>
            <a:picLocks noChangeAspect="1"/>
          </p:cNvPicPr>
          <p:nvPr/>
        </p:nvPicPr>
        <p:blipFill rotWithShape="1">
          <a:blip r:embed="rId3"/>
          <a:srcRect l="27077" t="66066" r="49248" b="2106"/>
          <a:stretch/>
        </p:blipFill>
        <p:spPr>
          <a:xfrm>
            <a:off x="9436436" y="1714319"/>
            <a:ext cx="2211407" cy="1675639"/>
          </a:xfrm>
          <a:prstGeom prst="rect">
            <a:avLst/>
          </a:prstGeom>
        </p:spPr>
      </p:pic>
      <p:sp>
        <p:nvSpPr>
          <p:cNvPr id="23" name="직사각형 22">
            <a:extLst>
              <a:ext uri="{FF2B5EF4-FFF2-40B4-BE49-F238E27FC236}">
                <a16:creationId xmlns:a16="http://schemas.microsoft.com/office/drawing/2014/main" id="{762527F7-D19E-47CC-9842-076492129542}"/>
              </a:ext>
            </a:extLst>
          </p:cNvPr>
          <p:cNvSpPr/>
          <p:nvPr/>
        </p:nvSpPr>
        <p:spPr>
          <a:xfrm>
            <a:off x="7257412" y="2397403"/>
            <a:ext cx="351028" cy="90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4" name="직사각형 23">
            <a:extLst>
              <a:ext uri="{FF2B5EF4-FFF2-40B4-BE49-F238E27FC236}">
                <a16:creationId xmlns:a16="http://schemas.microsoft.com/office/drawing/2014/main" id="{CFEA73C8-A2FE-4BA1-B597-EC5113E80BD3}"/>
              </a:ext>
            </a:extLst>
          </p:cNvPr>
          <p:cNvSpPr/>
          <p:nvPr/>
        </p:nvSpPr>
        <p:spPr>
          <a:xfrm>
            <a:off x="9539827" y="2435083"/>
            <a:ext cx="351028" cy="907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pic>
        <p:nvPicPr>
          <p:cNvPr id="25" name="그림 24">
            <a:extLst>
              <a:ext uri="{FF2B5EF4-FFF2-40B4-BE49-F238E27FC236}">
                <a16:creationId xmlns:a16="http://schemas.microsoft.com/office/drawing/2014/main" id="{8D76CAB8-E745-418D-AAAA-2F5687D02A66}"/>
              </a:ext>
            </a:extLst>
          </p:cNvPr>
          <p:cNvPicPr>
            <a:picLocks noChangeAspect="1"/>
          </p:cNvPicPr>
          <p:nvPr/>
        </p:nvPicPr>
        <p:blipFill rotWithShape="1">
          <a:blip r:embed="rId2"/>
          <a:srcRect r="53732" b="51884"/>
          <a:stretch/>
        </p:blipFill>
        <p:spPr>
          <a:xfrm>
            <a:off x="7215111" y="3397456"/>
            <a:ext cx="2211407" cy="1563807"/>
          </a:xfrm>
          <a:prstGeom prst="rect">
            <a:avLst/>
          </a:prstGeom>
        </p:spPr>
      </p:pic>
      <p:sp>
        <p:nvSpPr>
          <p:cNvPr id="26" name="직사각형 25">
            <a:extLst>
              <a:ext uri="{FF2B5EF4-FFF2-40B4-BE49-F238E27FC236}">
                <a16:creationId xmlns:a16="http://schemas.microsoft.com/office/drawing/2014/main" id="{B51536A6-44A8-4321-B6B6-8A312DD1AC9D}"/>
              </a:ext>
            </a:extLst>
          </p:cNvPr>
          <p:cNvSpPr/>
          <p:nvPr/>
        </p:nvSpPr>
        <p:spPr>
          <a:xfrm>
            <a:off x="7257412" y="3455764"/>
            <a:ext cx="896110" cy="713266"/>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27" name="직사각형 26">
            <a:extLst>
              <a:ext uri="{FF2B5EF4-FFF2-40B4-BE49-F238E27FC236}">
                <a16:creationId xmlns:a16="http://schemas.microsoft.com/office/drawing/2014/main" id="{147692DD-2AFB-47EC-8B41-B1EE92208662}"/>
              </a:ext>
            </a:extLst>
          </p:cNvPr>
          <p:cNvSpPr/>
          <p:nvPr/>
        </p:nvSpPr>
        <p:spPr>
          <a:xfrm>
            <a:off x="9501250" y="3397456"/>
            <a:ext cx="896110" cy="713266"/>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직사각형 29">
            <a:extLst>
              <a:ext uri="{FF2B5EF4-FFF2-40B4-BE49-F238E27FC236}">
                <a16:creationId xmlns:a16="http://schemas.microsoft.com/office/drawing/2014/main" id="{7DC05B6F-D725-4240-A58B-EFC89B8484E2}"/>
              </a:ext>
            </a:extLst>
          </p:cNvPr>
          <p:cNvSpPr/>
          <p:nvPr/>
        </p:nvSpPr>
        <p:spPr>
          <a:xfrm>
            <a:off x="8713552" y="3429562"/>
            <a:ext cx="535728" cy="892034"/>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1" name="직사각형 30">
            <a:extLst>
              <a:ext uri="{FF2B5EF4-FFF2-40B4-BE49-F238E27FC236}">
                <a16:creationId xmlns:a16="http://schemas.microsoft.com/office/drawing/2014/main" id="{FEAFC988-4C63-45A4-A431-B6C8458C1637}"/>
              </a:ext>
            </a:extLst>
          </p:cNvPr>
          <p:cNvSpPr/>
          <p:nvPr/>
        </p:nvSpPr>
        <p:spPr>
          <a:xfrm>
            <a:off x="11055762" y="3397456"/>
            <a:ext cx="535728" cy="892034"/>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grpSp>
        <p:nvGrpSpPr>
          <p:cNvPr id="32" name="그룹 31">
            <a:extLst>
              <a:ext uri="{FF2B5EF4-FFF2-40B4-BE49-F238E27FC236}">
                <a16:creationId xmlns:a16="http://schemas.microsoft.com/office/drawing/2014/main" id="{F1520A50-BF3D-433A-8C16-FB905FB01D09}"/>
              </a:ext>
            </a:extLst>
          </p:cNvPr>
          <p:cNvGrpSpPr/>
          <p:nvPr/>
        </p:nvGrpSpPr>
        <p:grpSpPr>
          <a:xfrm>
            <a:off x="3852077" y="5021588"/>
            <a:ext cx="7562999" cy="1378300"/>
            <a:chOff x="782022" y="5051794"/>
            <a:chExt cx="7562999" cy="1378300"/>
          </a:xfrm>
        </p:grpSpPr>
        <p:pic>
          <p:nvPicPr>
            <p:cNvPr id="34" name="그림 33">
              <a:extLst>
                <a:ext uri="{FF2B5EF4-FFF2-40B4-BE49-F238E27FC236}">
                  <a16:creationId xmlns:a16="http://schemas.microsoft.com/office/drawing/2014/main" id="{EE5BFF53-D8DF-482F-8C2B-593EDCC1B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022" y="5078061"/>
              <a:ext cx="1802709" cy="1352032"/>
            </a:xfrm>
            <a:prstGeom prst="rect">
              <a:avLst/>
            </a:prstGeom>
          </p:spPr>
        </p:pic>
        <p:pic>
          <p:nvPicPr>
            <p:cNvPr id="35" name="그림 34">
              <a:extLst>
                <a:ext uri="{FF2B5EF4-FFF2-40B4-BE49-F238E27FC236}">
                  <a16:creationId xmlns:a16="http://schemas.microsoft.com/office/drawing/2014/main" id="{FFBEFAD5-C0A1-454D-852D-BE7266DBA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8770" y="5078062"/>
              <a:ext cx="1802710" cy="1352032"/>
            </a:xfrm>
            <a:prstGeom prst="rect">
              <a:avLst/>
            </a:prstGeom>
          </p:spPr>
        </p:pic>
        <p:pic>
          <p:nvPicPr>
            <p:cNvPr id="36" name="그림 35">
              <a:extLst>
                <a:ext uri="{FF2B5EF4-FFF2-40B4-BE49-F238E27FC236}">
                  <a16:creationId xmlns:a16="http://schemas.microsoft.com/office/drawing/2014/main" id="{6F38A893-AEC6-47C2-B777-B441F8254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519" y="5051794"/>
              <a:ext cx="1837732" cy="1378299"/>
            </a:xfrm>
            <a:prstGeom prst="rect">
              <a:avLst/>
            </a:prstGeom>
          </p:spPr>
        </p:pic>
        <p:pic>
          <p:nvPicPr>
            <p:cNvPr id="37" name="그림 36">
              <a:extLst>
                <a:ext uri="{FF2B5EF4-FFF2-40B4-BE49-F238E27FC236}">
                  <a16:creationId xmlns:a16="http://schemas.microsoft.com/office/drawing/2014/main" id="{9898CEB0-6925-476B-A465-67D443DCB4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290" y="5051794"/>
              <a:ext cx="1837731" cy="1378298"/>
            </a:xfrm>
            <a:prstGeom prst="rect">
              <a:avLst/>
            </a:prstGeom>
          </p:spPr>
        </p:pic>
      </p:grpSp>
      <p:sp>
        <p:nvSpPr>
          <p:cNvPr id="33" name="TextBox 19">
            <a:extLst>
              <a:ext uri="{FF2B5EF4-FFF2-40B4-BE49-F238E27FC236}">
                <a16:creationId xmlns:a16="http://schemas.microsoft.com/office/drawing/2014/main" id="{5DE68DBA-668A-4FCB-A049-7149D3E79396}"/>
              </a:ext>
            </a:extLst>
          </p:cNvPr>
          <p:cNvSpPr txBox="1"/>
          <p:nvPr/>
        </p:nvSpPr>
        <p:spPr>
          <a:xfrm>
            <a:off x="6620914" y="6466037"/>
            <a:ext cx="194352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i="1" dirty="0">
                <a:latin typeface="Microsoft JhengHei UI" panose="020B0604030504040204" pitchFamily="34" charset="-120"/>
                <a:ea typeface="Microsoft JhengHei UI" panose="020B0604030504040204" pitchFamily="34" charset="-120"/>
              </a:rPr>
              <a:t>time </a:t>
            </a:r>
            <a:r>
              <a:rPr lang="en-US" altLang="ko-KR" sz="1100" b="1" i="1" dirty="0">
                <a:latin typeface="Microsoft JhengHei UI" panose="020B0604030504040204" pitchFamily="34" charset="-120"/>
                <a:ea typeface="Microsoft JhengHei UI" panose="020B0604030504040204" pitchFamily="34" charset="-120"/>
              </a:rPr>
              <a:t>t</a:t>
            </a:r>
            <a:endParaRPr lang="ko-KR" altLang="en-US" sz="1100" b="1" i="1" dirty="0">
              <a:latin typeface="Microsoft JhengHei UI" panose="020B0604030504040204" pitchFamily="34" charset="-120"/>
            </a:endParaRPr>
          </a:p>
        </p:txBody>
      </p:sp>
      <p:sp>
        <p:nvSpPr>
          <p:cNvPr id="38" name="직사각형 37">
            <a:extLst>
              <a:ext uri="{FF2B5EF4-FFF2-40B4-BE49-F238E27FC236}">
                <a16:creationId xmlns:a16="http://schemas.microsoft.com/office/drawing/2014/main" id="{4C61EDFB-F0DD-4CC2-B6BD-DCCABE1D775E}"/>
              </a:ext>
            </a:extLst>
          </p:cNvPr>
          <p:cNvSpPr/>
          <p:nvPr/>
        </p:nvSpPr>
        <p:spPr>
          <a:xfrm>
            <a:off x="2207214" y="2577912"/>
            <a:ext cx="2380284" cy="3512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
        <p:nvSpPr>
          <p:cNvPr id="39" name="직사각형 38">
            <a:extLst>
              <a:ext uri="{FF2B5EF4-FFF2-40B4-BE49-F238E27FC236}">
                <a16:creationId xmlns:a16="http://schemas.microsoft.com/office/drawing/2014/main" id="{281FDAA0-6074-435D-A211-897E073A5520}"/>
              </a:ext>
            </a:extLst>
          </p:cNvPr>
          <p:cNvSpPr/>
          <p:nvPr/>
        </p:nvSpPr>
        <p:spPr>
          <a:xfrm>
            <a:off x="2193723" y="2938407"/>
            <a:ext cx="2380283" cy="319380"/>
          </a:xfrm>
          <a:prstGeom prst="rect">
            <a:avLst/>
          </a:prstGeom>
          <a:noFill/>
          <a:ln w="28575">
            <a:solidFill>
              <a:srgbClr val="007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1291760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402335" y="886253"/>
            <a:ext cx="3262432" cy="1323439"/>
          </a:xfrm>
          <a:prstGeom prst="rect">
            <a:avLst/>
          </a:prstGeom>
          <a:noFill/>
        </p:spPr>
        <p:txBody>
          <a:bodyPr wrap="none" rtlCol="0">
            <a:spAutoFit/>
          </a:bodyPr>
          <a:lstStyle/>
          <a:p>
            <a:r>
              <a:rPr lang="ko-KR" altLang="en-US" sz="8000" dirty="0">
                <a:solidFill>
                  <a:schemeClr val="bg1"/>
                </a:solidFill>
                <a:latin typeface="Tmon몬소리 Black" panose="02000A03000000000000" pitchFamily="2" charset="-127"/>
                <a:ea typeface="Tmon몬소리 Black" panose="02000A03000000000000" pitchFamily="2" charset="-127"/>
              </a:rPr>
              <a:t>전처리</a:t>
            </a:r>
          </a:p>
        </p:txBody>
      </p:sp>
      <p:sp>
        <p:nvSpPr>
          <p:cNvPr id="7" name="직사각형 6">
            <a:extLst>
              <a:ext uri="{FF2B5EF4-FFF2-40B4-BE49-F238E27FC236}">
                <a16:creationId xmlns:a16="http://schemas.microsoft.com/office/drawing/2014/main" id="{676C2BEE-C3C2-4CE8-A6BD-0D23A40657E2}"/>
              </a:ext>
            </a:extLst>
          </p:cNvPr>
          <p:cNvSpPr/>
          <p:nvPr/>
        </p:nvSpPr>
        <p:spPr>
          <a:xfrm>
            <a:off x="508078" y="2479944"/>
            <a:ext cx="3682418" cy="1015663"/>
          </a:xfrm>
          <a:prstGeom prst="rect">
            <a:avLst/>
          </a:prstGeom>
        </p:spPr>
        <p:txBody>
          <a:bodyPr wrap="none">
            <a:spAutoFit/>
          </a:bodyPr>
          <a:lstStyle/>
          <a:p>
            <a:r>
              <a:rPr lang="en-US" altLang="ko-KR" sz="2000" dirty="0">
                <a:solidFill>
                  <a:schemeClr val="bg1"/>
                </a:solidFill>
                <a:latin typeface="a타이틀고딕4" panose="02020600000000000000" pitchFamily="18" charset="-127"/>
                <a:ea typeface="a타이틀고딕4" panose="02020600000000000000" pitchFamily="18" charset="-127"/>
              </a:rPr>
              <a:t>1. Data Exploratory Analysis </a:t>
            </a:r>
          </a:p>
          <a:p>
            <a:r>
              <a:rPr lang="en-US" altLang="ko-KR" sz="2000" dirty="0">
                <a:solidFill>
                  <a:schemeClr val="bg1"/>
                </a:solidFill>
                <a:latin typeface="a타이틀고딕4" panose="02020600000000000000" pitchFamily="18" charset="-127"/>
                <a:ea typeface="a타이틀고딕4" panose="02020600000000000000" pitchFamily="18" charset="-127"/>
              </a:rPr>
              <a:t>   1.1. </a:t>
            </a:r>
            <a:r>
              <a:rPr lang="ko-KR" altLang="en-US" sz="2000" dirty="0">
                <a:solidFill>
                  <a:schemeClr val="bg1"/>
                </a:solidFill>
                <a:latin typeface="a타이틀고딕4" panose="02020600000000000000" pitchFamily="18" charset="-127"/>
                <a:ea typeface="a타이틀고딕4" panose="02020600000000000000" pitchFamily="18" charset="-127"/>
              </a:rPr>
              <a:t>이미지를 살펴보는 이유</a:t>
            </a:r>
            <a:endParaRPr lang="en-US" altLang="ko-KR" sz="2000" dirty="0">
              <a:solidFill>
                <a:schemeClr val="bg1"/>
              </a:solidFill>
              <a:latin typeface="a타이틀고딕4" panose="02020600000000000000" pitchFamily="18" charset="-127"/>
              <a:ea typeface="a타이틀고딕4" panose="02020600000000000000" pitchFamily="18" charset="-127"/>
            </a:endParaRPr>
          </a:p>
          <a:p>
            <a:endParaRPr lang="en-US" altLang="ko-KR" sz="2000" dirty="0">
              <a:solidFill>
                <a:schemeClr val="bg1"/>
              </a:solidFill>
              <a:latin typeface="a타이틀고딕4" panose="02020600000000000000" pitchFamily="18" charset="-127"/>
              <a:ea typeface="a타이틀고딕4" panose="02020600000000000000" pitchFamily="18" charset="-127"/>
            </a:endParaRPr>
          </a:p>
        </p:txBody>
      </p:sp>
      <p:sp>
        <p:nvSpPr>
          <p:cNvPr id="8" name="직사각형 7">
            <a:extLst>
              <a:ext uri="{FF2B5EF4-FFF2-40B4-BE49-F238E27FC236}">
                <a16:creationId xmlns:a16="http://schemas.microsoft.com/office/drawing/2014/main" id="{B8673FBC-650E-4F8F-BAE1-82D5B9E58E05}"/>
              </a:ext>
            </a:extLst>
          </p:cNvPr>
          <p:cNvSpPr/>
          <p:nvPr/>
        </p:nvSpPr>
        <p:spPr>
          <a:xfrm>
            <a:off x="508078" y="3524348"/>
            <a:ext cx="11175844" cy="1631216"/>
          </a:xfrm>
          <a:prstGeom prst="rect">
            <a:avLst/>
          </a:prstGeom>
        </p:spPr>
        <p:txBody>
          <a:bodyPr wrap="square">
            <a:spAutoFit/>
          </a:bodyPr>
          <a:lstStyle/>
          <a:p>
            <a:r>
              <a:rPr lang="en-US" altLang="ko-KR" sz="2000" dirty="0">
                <a:solidFill>
                  <a:schemeClr val="bg1"/>
                </a:solidFill>
                <a:latin typeface="a타이틀고딕4" panose="02020600000000000000" pitchFamily="18" charset="-127"/>
                <a:ea typeface="a타이틀고딕4" panose="02020600000000000000" pitchFamily="18" charset="-127"/>
              </a:rPr>
              <a:t>3. Augmentation Method </a:t>
            </a:r>
          </a:p>
          <a:p>
            <a:r>
              <a:rPr lang="en-US" altLang="ko-KR" sz="2000" dirty="0">
                <a:solidFill>
                  <a:schemeClr val="bg1"/>
                </a:solidFill>
                <a:latin typeface="a타이틀고딕4" panose="02020600000000000000" pitchFamily="18" charset="-127"/>
                <a:ea typeface="a타이틀고딕4" panose="02020600000000000000" pitchFamily="18" charset="-127"/>
              </a:rPr>
              <a:t>   3.1. Augmentation</a:t>
            </a:r>
            <a:r>
              <a:rPr lang="ko-KR" altLang="en-US" sz="2000" dirty="0">
                <a:solidFill>
                  <a:schemeClr val="bg1"/>
                </a:solidFill>
                <a:latin typeface="a타이틀고딕4" panose="02020600000000000000" pitchFamily="18" charset="-127"/>
                <a:ea typeface="a타이틀고딕4" panose="02020600000000000000" pitchFamily="18" charset="-127"/>
              </a:rPr>
              <a:t>을 하는 이유 </a:t>
            </a:r>
            <a:endParaRPr lang="en-US" altLang="ko-KR" sz="2000" dirty="0">
              <a:solidFill>
                <a:schemeClr val="bg1"/>
              </a:solidFill>
              <a:latin typeface="a타이틀고딕4" panose="02020600000000000000" pitchFamily="18" charset="-127"/>
              <a:ea typeface="a타이틀고딕4" panose="02020600000000000000" pitchFamily="18" charset="-127"/>
            </a:endParaRPr>
          </a:p>
          <a:p>
            <a:r>
              <a:rPr lang="en-US" altLang="ko-KR" sz="2000" dirty="0">
                <a:solidFill>
                  <a:schemeClr val="bg1"/>
                </a:solidFill>
                <a:latin typeface="a타이틀고딕4" panose="02020600000000000000" pitchFamily="18" charset="-127"/>
                <a:ea typeface="a타이틀고딕4" panose="02020600000000000000" pitchFamily="18" charset="-127"/>
              </a:rPr>
              <a:t>   3.3. </a:t>
            </a:r>
            <a:r>
              <a:rPr lang="en-US" altLang="ko-KR" dirty="0">
                <a:solidFill>
                  <a:schemeClr val="bg1"/>
                </a:solidFill>
                <a:latin typeface="나눔스퀘어_ac Bold" panose="020B0600000101010101" pitchFamily="50" charset="-127"/>
                <a:ea typeface="나눔스퀘어_ac Bold" panose="020B0600000101010101" pitchFamily="50" charset="-127"/>
              </a:rPr>
              <a:t>Albumentations </a:t>
            </a:r>
            <a:r>
              <a:rPr lang="ko-KR" altLang="en-US" dirty="0">
                <a:solidFill>
                  <a:schemeClr val="bg1"/>
                </a:solidFill>
                <a:latin typeface="나눔스퀘어_ac Bold" panose="020B0600000101010101" pitchFamily="50" charset="-127"/>
                <a:ea typeface="나눔스퀘어_ac Bold" panose="020B0600000101010101" pitchFamily="50" charset="-127"/>
              </a:rPr>
              <a:t>패키지를 이용한 데이터 증강 방법</a:t>
            </a:r>
            <a:endParaRPr lang="en-US" altLang="ko-KR" dirty="0">
              <a:solidFill>
                <a:schemeClr val="bg1"/>
              </a:solidFill>
              <a:latin typeface="나눔스퀘어_ac Bold" panose="020B0600000101010101" pitchFamily="50" charset="-127"/>
              <a:ea typeface="나눔스퀘어_ac Bold" panose="020B0600000101010101" pitchFamily="50" charset="-127"/>
            </a:endParaRPr>
          </a:p>
          <a:p>
            <a:r>
              <a:rPr lang="en-US" altLang="ko-KR" sz="2000" dirty="0">
                <a:solidFill>
                  <a:schemeClr val="bg1"/>
                </a:solidFill>
                <a:latin typeface="a타이틀고딕4" panose="02020600000000000000" pitchFamily="18" charset="-127"/>
                <a:ea typeface="a타이틀고딕4" panose="02020600000000000000" pitchFamily="18" charset="-127"/>
              </a:rPr>
              <a:t>   3.4. </a:t>
            </a:r>
            <a:r>
              <a:rPr lang="ko-KR" altLang="en-US" sz="2000" dirty="0">
                <a:solidFill>
                  <a:schemeClr val="bg1"/>
                </a:solidFill>
                <a:latin typeface="a타이틀고딕4" panose="02020600000000000000" pitchFamily="18" charset="-127"/>
                <a:ea typeface="a타이틀고딕4" panose="02020600000000000000" pitchFamily="18" charset="-127"/>
              </a:rPr>
              <a:t>최신 </a:t>
            </a:r>
            <a:r>
              <a:rPr lang="en-US" altLang="ko-KR" sz="2000" dirty="0">
                <a:solidFill>
                  <a:schemeClr val="bg1"/>
                </a:solidFill>
                <a:latin typeface="a타이틀고딕4" panose="02020600000000000000" pitchFamily="18" charset="-127"/>
                <a:ea typeface="a타이틀고딕4" panose="02020600000000000000" pitchFamily="18" charset="-127"/>
              </a:rPr>
              <a:t>Augmentation </a:t>
            </a:r>
            <a:r>
              <a:rPr lang="ko-KR" altLang="en-US" sz="2000" dirty="0">
                <a:solidFill>
                  <a:schemeClr val="bg1"/>
                </a:solidFill>
                <a:latin typeface="a타이틀고딕4" panose="02020600000000000000" pitchFamily="18" charset="-127"/>
                <a:ea typeface="a타이틀고딕4" panose="02020600000000000000" pitchFamily="18" charset="-127"/>
              </a:rPr>
              <a:t>기법 </a:t>
            </a:r>
            <a:endParaRPr lang="en-US" altLang="ko-KR" sz="2000" dirty="0">
              <a:solidFill>
                <a:schemeClr val="bg1"/>
              </a:solidFill>
              <a:latin typeface="a타이틀고딕4" panose="02020600000000000000" pitchFamily="18" charset="-127"/>
              <a:ea typeface="a타이틀고딕4" panose="02020600000000000000" pitchFamily="18" charset="-127"/>
            </a:endParaRPr>
          </a:p>
          <a:p>
            <a:r>
              <a:rPr lang="en-US" altLang="ko-KR" sz="2000" dirty="0">
                <a:solidFill>
                  <a:schemeClr val="bg1"/>
                </a:solidFill>
                <a:latin typeface="a타이틀고딕4" panose="02020600000000000000" pitchFamily="18" charset="-127"/>
                <a:ea typeface="a타이틀고딕4" panose="02020600000000000000" pitchFamily="18" charset="-127"/>
              </a:rPr>
              <a:t>   3.5. </a:t>
            </a:r>
            <a:r>
              <a:rPr lang="ko-KR" altLang="en-US" sz="2000" dirty="0">
                <a:solidFill>
                  <a:schemeClr val="bg1"/>
                </a:solidFill>
                <a:latin typeface="a타이틀고딕4" panose="02020600000000000000" pitchFamily="18" charset="-127"/>
                <a:ea typeface="a타이틀고딕4" panose="02020600000000000000" pitchFamily="18" charset="-127"/>
              </a:rPr>
              <a:t>그 외 </a:t>
            </a:r>
            <a:endParaRPr lang="en-US" altLang="ko-KR" sz="2000" dirty="0">
              <a:solidFill>
                <a:schemeClr val="bg1"/>
              </a:solidFill>
              <a:latin typeface="a타이틀고딕4" panose="02020600000000000000" pitchFamily="18" charset="-127"/>
              <a:ea typeface="a타이틀고딕4" panose="02020600000000000000" pitchFamily="18" charset="-127"/>
            </a:endParaRPr>
          </a:p>
        </p:txBody>
      </p:sp>
      <p:cxnSp>
        <p:nvCxnSpPr>
          <p:cNvPr id="11" name="직선 연결선 10">
            <a:extLst>
              <a:ext uri="{FF2B5EF4-FFF2-40B4-BE49-F238E27FC236}">
                <a16:creationId xmlns:a16="http://schemas.microsoft.com/office/drawing/2014/main" id="{34910660-4FF6-484E-ADDB-DBBA940A60BF}"/>
              </a:ext>
            </a:extLst>
          </p:cNvPr>
          <p:cNvCxnSpPr>
            <a:cxnSpLocks/>
          </p:cNvCxnSpPr>
          <p:nvPr/>
        </p:nvCxnSpPr>
        <p:spPr>
          <a:xfrm>
            <a:off x="508078" y="2022796"/>
            <a:ext cx="78364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CE7EAC33-3B23-4816-83C4-F7DAC38AAAB9}"/>
              </a:ext>
            </a:extLst>
          </p:cNvPr>
          <p:cNvCxnSpPr>
            <a:cxnSpLocks/>
          </p:cNvCxnSpPr>
          <p:nvPr/>
        </p:nvCxnSpPr>
        <p:spPr>
          <a:xfrm>
            <a:off x="508078" y="2101173"/>
            <a:ext cx="891285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그래픽 9" descr="상향 추세가 있는 막대 그래프">
            <a:extLst>
              <a:ext uri="{FF2B5EF4-FFF2-40B4-BE49-F238E27FC236}">
                <a16:creationId xmlns:a16="http://schemas.microsoft.com/office/drawing/2014/main" id="{CC96DECA-A456-45EE-8A6A-E5F053A2ED8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3279" y="886253"/>
            <a:ext cx="1155531" cy="1155531"/>
          </a:xfrm>
          <a:prstGeom prst="rect">
            <a:avLst/>
          </a:prstGeom>
        </p:spPr>
      </p:pic>
      <p:sp>
        <p:nvSpPr>
          <p:cNvPr id="9" name="직사각형 8">
            <a:extLst>
              <a:ext uri="{FF2B5EF4-FFF2-40B4-BE49-F238E27FC236}">
                <a16:creationId xmlns:a16="http://schemas.microsoft.com/office/drawing/2014/main" id="{460082B7-2AE4-4E14-B959-CFA1D8F72A40}"/>
              </a:ext>
            </a:extLst>
          </p:cNvPr>
          <p:cNvSpPr/>
          <p:nvPr/>
        </p:nvSpPr>
        <p:spPr>
          <a:xfrm>
            <a:off x="508078" y="3152745"/>
            <a:ext cx="2087687" cy="400110"/>
          </a:xfrm>
          <a:prstGeom prst="rect">
            <a:avLst/>
          </a:prstGeom>
        </p:spPr>
        <p:txBody>
          <a:bodyPr wrap="none">
            <a:spAutoFit/>
          </a:bodyPr>
          <a:lstStyle/>
          <a:p>
            <a:r>
              <a:rPr lang="en-US" altLang="ko-KR" sz="2000" dirty="0">
                <a:solidFill>
                  <a:schemeClr val="bg1"/>
                </a:solidFill>
                <a:latin typeface="a타이틀고딕4" panose="02020600000000000000" pitchFamily="18" charset="-127"/>
                <a:ea typeface="a타이틀고딕4" panose="02020600000000000000" pitchFamily="18" charset="-127"/>
              </a:rPr>
              <a:t>2. Image Resize </a:t>
            </a:r>
          </a:p>
        </p:txBody>
      </p:sp>
    </p:spTree>
    <p:extLst>
      <p:ext uri="{BB962C8B-B14F-4D97-AF65-F5344CB8AC3E}">
        <p14:creationId xmlns:p14="http://schemas.microsoft.com/office/powerpoint/2010/main" val="2559560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ko-KR" altLang="en-US" sz="3200">
                <a:latin typeface="나눔바른고딕" panose="020B0603020101020101" pitchFamily="50" charset="-127"/>
                <a:ea typeface="나눔바른고딕" panose="020B0603020101020101" pitchFamily="50" charset="-127"/>
              </a:rPr>
              <a:t>궁금증</a:t>
            </a:r>
            <a:r>
              <a:rPr lang="en-US" altLang="ko-KR" sz="3200">
                <a:latin typeface="나눔바른고딕" panose="020B0603020101020101" pitchFamily="50" charset="-127"/>
                <a:ea typeface="나눔바른고딕" panose="020B0603020101020101" pitchFamily="50" charset="-127"/>
              </a:rPr>
              <a:t>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PASCAL VOC 2012</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33</a:t>
            </a:fld>
            <a:endParaRPr lang="ko-KR" altLang="en-US"/>
          </a:p>
        </p:txBody>
      </p:sp>
      <p:sp>
        <p:nvSpPr>
          <p:cNvPr id="18" name="직사각형 17">
            <a:extLst>
              <a:ext uri="{FF2B5EF4-FFF2-40B4-BE49-F238E27FC236}">
                <a16:creationId xmlns:a16="http://schemas.microsoft.com/office/drawing/2014/main" id="{C99C5ABE-7D34-42D2-9A42-D466DC11206A}"/>
              </a:ext>
            </a:extLst>
          </p:cNvPr>
          <p:cNvSpPr/>
          <p:nvPr/>
        </p:nvSpPr>
        <p:spPr>
          <a:xfrm>
            <a:off x="10763794"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DFCC0F04-2246-4EE5-8A0F-ADABB65D0D98}"/>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C1CD7C2-5C32-4A67-B767-E1B989B7CF0C}"/>
              </a:ext>
            </a:extLst>
          </p:cNvPr>
          <p:cNvSpPr/>
          <p:nvPr/>
        </p:nvSpPr>
        <p:spPr>
          <a:xfrm>
            <a:off x="11668358"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4031873"/>
          </a:xfrm>
          <a:prstGeom prst="rect">
            <a:avLst/>
          </a:prstGeom>
          <a:noFill/>
        </p:spPr>
        <p:txBody>
          <a:bodyPr wrap="square" rtlCol="0">
            <a:spAutoFit/>
          </a:bodyPr>
          <a:lstStyle/>
          <a:p>
            <a:pPr marL="457200" indent="-457200" latinLnBrk="0">
              <a:buFontTx/>
              <a:buAutoNum type="arabicPeriod"/>
            </a:pPr>
            <a:r>
              <a:rPr lang="en-US" altLang="ko-KR" sz="1600"/>
              <a:t>Many of these architectures have used a host of supporting techniques and multi-stage training recipes to arrive at high accuracies on datasets but this makes it difficult to gather evidence about their true performance under time and memory constraints. Instead we chose to perform a controlled benchmarking where we used batch normalization to enable end-to-end training with the same solver (SGD). However, we note that this approach cannot entirely disentangle the effects of model versus solver (optimization) in achieving a particular result. This is mainly due to the fact that training these networks involves gradient back-propagation which is imperfect and the optimization is a non-convex problem in extremely large dimensions. Acknowledging these shortcomings, our hope is that this controlled analysis complements other benchmarks [62] and reveals the practical trade-offs involved in different well known architectures. (p12)</a:t>
            </a:r>
          </a:p>
          <a:p>
            <a:pPr marL="457200" indent="-457200" latinLnBrk="0">
              <a:buFontTx/>
              <a:buAutoNum type="arabicPeriod"/>
            </a:pPr>
            <a:endParaRPr lang="en-US" altLang="ko-KR" sz="1600"/>
          </a:p>
          <a:p>
            <a:pPr marL="457200" indent="-457200" latinLnBrk="0">
              <a:buFontTx/>
              <a:buAutoNum type="arabicPeriod"/>
            </a:pPr>
            <a:r>
              <a:rPr lang="en-US" altLang="ko-KR" sz="1600"/>
              <a:t>Note that the decoder corresponding to the first encoder (closest to the input image) produces a multi-channel feature map, although its encoder input has 3 channels (RGB). This is unlike the other decoders in the network which produce feature maps with the same number of size and channels as their encoder inputs. (p5)</a:t>
            </a:r>
          </a:p>
          <a:p>
            <a:pPr marL="457200" indent="-457200" latinLnBrk="0">
              <a:buFontTx/>
              <a:buAutoNum type="arabicPeriod"/>
            </a:pPr>
            <a:endParaRPr lang="en-US" altLang="ko-KR" sz="16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18618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ko-KR" altLang="en-US" sz="3200">
                <a:latin typeface="나눔바른고딕" panose="020B0603020101020101" pitchFamily="50" charset="-127"/>
                <a:ea typeface="나눔바른고딕" panose="020B0603020101020101" pitchFamily="50" charset="-127"/>
              </a:rPr>
              <a:t>참고자료</a:t>
            </a:r>
            <a:r>
              <a:rPr lang="en-US" altLang="ko-KR" sz="3200">
                <a:latin typeface="나눔바른고딕" panose="020B0603020101020101" pitchFamily="50" charset="-127"/>
                <a:ea typeface="나눔바른고딕" panose="020B0603020101020101" pitchFamily="50" charset="-127"/>
              </a:rPr>
              <a:t> </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(2) PASCAL VOC 2012</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2.</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34</a:t>
            </a:fld>
            <a:endParaRPr lang="ko-KR" altLang="en-US"/>
          </a:p>
        </p:txBody>
      </p:sp>
      <p:sp>
        <p:nvSpPr>
          <p:cNvPr id="18" name="직사각형 17">
            <a:extLst>
              <a:ext uri="{FF2B5EF4-FFF2-40B4-BE49-F238E27FC236}">
                <a16:creationId xmlns:a16="http://schemas.microsoft.com/office/drawing/2014/main" id="{C99C5ABE-7D34-42D2-9A42-D466DC11206A}"/>
              </a:ext>
            </a:extLst>
          </p:cNvPr>
          <p:cNvSpPr/>
          <p:nvPr/>
        </p:nvSpPr>
        <p:spPr>
          <a:xfrm>
            <a:off x="10763794"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DFCC0F04-2246-4EE5-8A0F-ADABB65D0D98}"/>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C1CD7C2-5C32-4A67-B767-E1B989B7CF0C}"/>
              </a:ext>
            </a:extLst>
          </p:cNvPr>
          <p:cNvSpPr/>
          <p:nvPr/>
        </p:nvSpPr>
        <p:spPr>
          <a:xfrm>
            <a:off x="11668358"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2554545"/>
          </a:xfrm>
          <a:prstGeom prst="rect">
            <a:avLst/>
          </a:prstGeom>
          <a:noFill/>
        </p:spPr>
        <p:txBody>
          <a:bodyPr wrap="square" rtlCol="0">
            <a:spAutoFit/>
          </a:bodyPr>
          <a:lstStyle/>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J. Long, E. Shelhamer, and T. Darrell. Fully convolutional networks for semantic segmentation. In CVPR, 2015</a:t>
            </a:r>
          </a:p>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A. Krizhevsky, I. Sutskever, and G. E. Hinton. Imagenet classification with deep convolutional neural networks. In NIPS, 2012</a:t>
            </a:r>
          </a:p>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K. Simonyan and A. Zisserman. Very deep convolutional networks for large-scale image recognition. CoRR, abs/1409.1556, 2014</a:t>
            </a:r>
          </a:p>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C. Szegedy, W. Liu, Y. Jia, P. Sermanet, S. Reed, D. Anguelov, D. Erhan, V. Vanhoucke, and A. Rabinovich. Going deeper with convolutions. CoRR, abs/1409.4842, 2014</a:t>
            </a:r>
          </a:p>
          <a:p>
            <a:pPr marL="457200" indent="-457200" latinLnBrk="0">
              <a:buFontTx/>
              <a:buAutoNum type="arabicPeriod"/>
            </a:pPr>
            <a:r>
              <a:rPr lang="en-US" altLang="ko-KR" sz="1600"/>
              <a:t>B. Hariharan, P. Arbelaez, L. Bourdev, S. Maji, and J. Malik. ´ Semantic contours from inverse detectors. In ICCV, 2011</a:t>
            </a:r>
          </a:p>
          <a:p>
            <a:pPr marL="457200" indent="-457200" latinLnBrk="0">
              <a:buFontTx/>
              <a:buAutoNum type="arabicPeriod"/>
            </a:pPr>
            <a:r>
              <a:rPr lang="en-US" altLang="ko-KR" sz="1600"/>
              <a:t>C. L. Zitnick and P. Dollar. Edge boxes: Locating object ´ proposals from edges. In ECCV, 2014</a:t>
            </a:r>
            <a:endParaRPr lang="en-US" altLang="ko-KR" sz="16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7100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06E1-8CA5-4E6E-A065-63ABF7801F7B}"/>
              </a:ext>
            </a:extLst>
          </p:cNvPr>
          <p:cNvSpPr txBox="1"/>
          <p:nvPr/>
        </p:nvSpPr>
        <p:spPr>
          <a:xfrm>
            <a:off x="3679313" y="2521722"/>
            <a:ext cx="4833374" cy="1323439"/>
          </a:xfrm>
          <a:prstGeom prst="rect">
            <a:avLst/>
          </a:prstGeom>
          <a:noFill/>
        </p:spPr>
        <p:txBody>
          <a:bodyPr wrap="none" rtlCol="0">
            <a:spAutoFit/>
          </a:bodyPr>
          <a:lstStyle/>
          <a:p>
            <a:r>
              <a:rPr lang="ko-KR" altLang="en-US" sz="8000">
                <a:solidFill>
                  <a:schemeClr val="bg1"/>
                </a:solidFill>
                <a:latin typeface="나눔바른고딕" panose="020B0603020101020101" pitchFamily="50" charset="-127"/>
                <a:ea typeface="나눔바른고딕" panose="020B0603020101020101" pitchFamily="50" charset="-127"/>
              </a:rPr>
              <a:t>감사합니다</a:t>
            </a:r>
          </a:p>
        </p:txBody>
      </p:sp>
      <p:sp>
        <p:nvSpPr>
          <p:cNvPr id="9" name="직사각형 8">
            <a:extLst>
              <a:ext uri="{FF2B5EF4-FFF2-40B4-BE49-F238E27FC236}">
                <a16:creationId xmlns:a16="http://schemas.microsoft.com/office/drawing/2014/main" id="{FB9B8D41-3587-49BE-B7D4-EADDA78F2DB9}"/>
              </a:ext>
            </a:extLst>
          </p:cNvPr>
          <p:cNvSpPr/>
          <p:nvPr/>
        </p:nvSpPr>
        <p:spPr>
          <a:xfrm>
            <a:off x="313509" y="292608"/>
            <a:ext cx="11474413" cy="625972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29999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ko-KR" altLang="en-US" sz="3200">
                <a:latin typeface="나눔바른고딕" panose="020B0603020101020101" pitchFamily="50" charset="-127"/>
                <a:ea typeface="나눔바른고딕" panose="020B0603020101020101" pitchFamily="50" charset="-127"/>
              </a:rPr>
              <a:t>이해안가는 목록 </a:t>
            </a:r>
            <a:r>
              <a:rPr lang="en-US" altLang="ko-KR" sz="3200">
                <a:latin typeface="나눔바른고딕" panose="020B0603020101020101" pitchFamily="50" charset="-127"/>
                <a:ea typeface="나눔바른고딕" panose="020B0603020101020101" pitchFamily="50" charset="-127"/>
              </a:rPr>
              <a:t> </a:t>
            </a:r>
            <a:endParaRPr lang="ko-KR" altLang="en-US" sz="320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2.</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36</a:t>
            </a:fld>
            <a:endParaRPr lang="ko-KR" altLang="en-US"/>
          </a:p>
        </p:txBody>
      </p:sp>
      <p:sp>
        <p:nvSpPr>
          <p:cNvPr id="18" name="직사각형 17">
            <a:extLst>
              <a:ext uri="{FF2B5EF4-FFF2-40B4-BE49-F238E27FC236}">
                <a16:creationId xmlns:a16="http://schemas.microsoft.com/office/drawing/2014/main" id="{C99C5ABE-7D34-42D2-9A42-D466DC11206A}"/>
              </a:ext>
            </a:extLst>
          </p:cNvPr>
          <p:cNvSpPr/>
          <p:nvPr/>
        </p:nvSpPr>
        <p:spPr>
          <a:xfrm>
            <a:off x="10763794"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DFCC0F04-2246-4EE5-8A0F-ADABB65D0D98}"/>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C1CD7C2-5C32-4A67-B767-E1B989B7CF0C}"/>
              </a:ext>
            </a:extLst>
          </p:cNvPr>
          <p:cNvSpPr/>
          <p:nvPr/>
        </p:nvSpPr>
        <p:spPr>
          <a:xfrm>
            <a:off x="11668358"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1569660"/>
          </a:xfrm>
          <a:prstGeom prst="rect">
            <a:avLst/>
          </a:prstGeom>
          <a:noFill/>
        </p:spPr>
        <p:txBody>
          <a:bodyPr wrap="square" rtlCol="0">
            <a:spAutoFit/>
          </a:bodyPr>
          <a:lstStyle/>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Bounding Box</a:t>
            </a:r>
            <a:r>
              <a:rPr lang="ko-KR" altLang="en-US" sz="1600">
                <a:latin typeface="나눔스퀘어" panose="020B0600000101010101" pitchFamily="50" charset="-127"/>
                <a:ea typeface="나눔스퀘어" panose="020B0600000101010101" pitchFamily="50" charset="-127"/>
              </a:rPr>
              <a:t>를 추출을 어떻게 하고</a:t>
            </a:r>
            <a:r>
              <a:rPr lang="en-US" altLang="ko-KR" sz="1600">
                <a:latin typeface="나눔스퀘어" panose="020B0600000101010101" pitchFamily="50" charset="-127"/>
                <a:ea typeface="나눔스퀘어" panose="020B0600000101010101" pitchFamily="50" charset="-127"/>
              </a:rPr>
              <a:t>, </a:t>
            </a:r>
            <a:r>
              <a:rPr lang="ko-KR" altLang="en-US" sz="1600">
                <a:latin typeface="나눔스퀘어" panose="020B0600000101010101" pitchFamily="50" charset="-127"/>
                <a:ea typeface="나눔스퀘어" panose="020B0600000101010101" pitchFamily="50" charset="-127"/>
              </a:rPr>
              <a:t>추출한 </a:t>
            </a:r>
            <a:r>
              <a:rPr lang="en-US" altLang="ko-KR" sz="1600">
                <a:latin typeface="나눔스퀘어" panose="020B0600000101010101" pitchFamily="50" charset="-127"/>
                <a:ea typeface="나눔스퀘어" panose="020B0600000101010101" pitchFamily="50" charset="-127"/>
              </a:rPr>
              <a:t>Bounding Box</a:t>
            </a:r>
            <a:r>
              <a:rPr lang="ko-KR" altLang="en-US" sz="1600">
                <a:latin typeface="나눔스퀘어" panose="020B0600000101010101" pitchFamily="50" charset="-127"/>
                <a:ea typeface="나눔스퀘어" panose="020B0600000101010101" pitchFamily="50" charset="-127"/>
              </a:rPr>
              <a:t>에서 어떻게 </a:t>
            </a:r>
            <a:r>
              <a:rPr lang="en-US" altLang="ko-KR" sz="1600">
                <a:latin typeface="나눔스퀘어" panose="020B0600000101010101" pitchFamily="50" charset="-127"/>
                <a:ea typeface="나눔스퀘어" panose="020B0600000101010101" pitchFamily="50" charset="-127"/>
              </a:rPr>
              <a:t>Center </a:t>
            </a:r>
            <a:r>
              <a:rPr lang="ko-KR" altLang="en-US" sz="1600">
                <a:latin typeface="나눔스퀘어" panose="020B0600000101010101" pitchFamily="50" charset="-127"/>
                <a:ea typeface="나눔스퀘어" panose="020B0600000101010101" pitchFamily="50" charset="-127"/>
              </a:rPr>
              <a:t>한 후에 </a:t>
            </a:r>
            <a:r>
              <a:rPr lang="en-US" altLang="ko-KR" sz="1600">
                <a:latin typeface="나눔스퀘어" panose="020B0600000101010101" pitchFamily="50" charset="-127"/>
                <a:ea typeface="나눔스퀘어" panose="020B0600000101010101" pitchFamily="50" charset="-127"/>
              </a:rPr>
              <a:t>Crop</a:t>
            </a:r>
            <a:r>
              <a:rPr lang="ko-KR" altLang="en-US" sz="1600">
                <a:latin typeface="나눔스퀘어" panose="020B0600000101010101" pitchFamily="50" charset="-127"/>
                <a:ea typeface="나눔스퀘어" panose="020B0600000101010101" pitchFamily="50" charset="-127"/>
              </a:rPr>
              <a:t>해서 </a:t>
            </a:r>
            <a:r>
              <a:rPr lang="en-US" altLang="ko-KR" sz="1600">
                <a:latin typeface="나눔스퀘어" panose="020B0600000101010101" pitchFamily="50" charset="-127"/>
                <a:ea typeface="나눔스퀘어" panose="020B0600000101010101" pitchFamily="50" charset="-127"/>
              </a:rPr>
              <a:t>window</a:t>
            </a:r>
            <a:r>
              <a:rPr lang="ko-KR" altLang="en-US" sz="1600">
                <a:latin typeface="나눔스퀘어" panose="020B0600000101010101" pitchFamily="50" charset="-127"/>
                <a:ea typeface="나눔스퀘어" panose="020B0600000101010101" pitchFamily="50" charset="-127"/>
              </a:rPr>
              <a:t>한다는게 무슨말인지</a:t>
            </a:r>
            <a:endParaRPr lang="en-US" altLang="ko-KR" sz="16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Crop</a:t>
            </a:r>
            <a:r>
              <a:rPr lang="ko-KR" altLang="en-US" sz="1600">
                <a:latin typeface="나눔스퀘어" panose="020B0600000101010101" pitchFamily="50" charset="-127"/>
                <a:ea typeface="나눔스퀘어" panose="020B0600000101010101" pitchFamily="50" charset="-127"/>
              </a:rPr>
              <a:t>후 </a:t>
            </a:r>
            <a:r>
              <a:rPr lang="en-US" altLang="ko-KR" sz="1600">
                <a:latin typeface="나눔스퀘어" panose="020B0600000101010101" pitchFamily="50" charset="-127"/>
                <a:ea typeface="나눔스퀘어" panose="020B0600000101010101" pitchFamily="50" charset="-127"/>
              </a:rPr>
              <a:t>Zero-padding</a:t>
            </a:r>
            <a:r>
              <a:rPr lang="ko-KR" altLang="en-US" sz="1600">
                <a:latin typeface="나눔스퀘어" panose="020B0600000101010101" pitchFamily="50" charset="-127"/>
                <a:ea typeface="나눔스퀘어" panose="020B0600000101010101" pitchFamily="50" charset="-127"/>
              </a:rPr>
              <a:t>을 수행한지</a:t>
            </a:r>
            <a:r>
              <a:rPr lang="en-US" altLang="ko-KR" sz="1600">
                <a:latin typeface="나눔스퀘어" panose="020B0600000101010101" pitchFamily="50" charset="-127"/>
                <a:ea typeface="나눔스퀘어" panose="020B0600000101010101" pitchFamily="50" charset="-127"/>
              </a:rPr>
              <a:t>?</a:t>
            </a:r>
          </a:p>
          <a:p>
            <a:pPr marL="457200" indent="-457200" latinLnBrk="0">
              <a:buFontTx/>
              <a:buAutoNum type="arabicPeriod"/>
            </a:pPr>
            <a:endParaRPr lang="en-US" altLang="ko-KR" sz="1600">
              <a:latin typeface="나눔스퀘어" panose="020B0600000101010101" pitchFamily="50" charset="-127"/>
              <a:ea typeface="나눔스퀘어" panose="020B0600000101010101" pitchFamily="50" charset="-127"/>
            </a:endParaRPr>
          </a:p>
          <a:p>
            <a:pPr marL="457200" indent="-457200" latinLnBrk="0">
              <a:buFontTx/>
              <a:buAutoNum type="arabicPeriod"/>
            </a:pPr>
            <a:endParaRPr lang="en-US" altLang="ko-KR" sz="1600">
              <a:latin typeface="나눔스퀘어" panose="020B0600000101010101" pitchFamily="50" charset="-127"/>
              <a:ea typeface="나눔스퀘어" panose="020B0600000101010101" pitchFamily="50" charset="-127"/>
            </a:endParaRPr>
          </a:p>
        </p:txBody>
      </p:sp>
      <p:pic>
        <p:nvPicPr>
          <p:cNvPr id="17410" name="Picture 2">
            <a:extLst>
              <a:ext uri="{FF2B5EF4-FFF2-40B4-BE49-F238E27FC236}">
                <a16:creationId xmlns:a16="http://schemas.microsoft.com/office/drawing/2014/main" id="{586EC16D-6BA1-4CD2-88DD-466EE0D9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625"/>
            <a:ext cx="12192000" cy="4222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341BF5A-E437-4EFC-BAE4-05BE6258B43F}"/>
              </a:ext>
            </a:extLst>
          </p:cNvPr>
          <p:cNvSpPr txBox="1"/>
          <p:nvPr/>
        </p:nvSpPr>
        <p:spPr>
          <a:xfrm>
            <a:off x="2840065" y="3055465"/>
            <a:ext cx="6238066" cy="646331"/>
          </a:xfrm>
          <a:prstGeom prst="rect">
            <a:avLst/>
          </a:prstGeom>
          <a:noFill/>
        </p:spPr>
        <p:txBody>
          <a:bodyPr wrap="square">
            <a:spAutoFit/>
          </a:bodyPr>
          <a:lstStyle/>
          <a:p>
            <a:r>
              <a:rPr lang="ko-KR" altLang="en-US"/>
              <a:t>https://www.programmersought.com/article/33744809755/</a:t>
            </a:r>
          </a:p>
        </p:txBody>
      </p:sp>
    </p:spTree>
    <p:extLst>
      <p:ext uri="{BB962C8B-B14F-4D97-AF65-F5344CB8AC3E}">
        <p14:creationId xmlns:p14="http://schemas.microsoft.com/office/powerpoint/2010/main" val="3832762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ko-KR" altLang="en-US" sz="3200">
                <a:latin typeface="나눔바른고딕" panose="020B0603020101020101" pitchFamily="50" charset="-127"/>
                <a:ea typeface="나눔바른고딕" panose="020B0603020101020101" pitchFamily="50" charset="-127"/>
              </a:rPr>
              <a:t>이해안가는 목록 </a:t>
            </a:r>
            <a:r>
              <a:rPr lang="en-US" altLang="ko-KR" sz="3200">
                <a:latin typeface="나눔바른고딕" panose="020B0603020101020101" pitchFamily="50" charset="-127"/>
                <a:ea typeface="나눔바른고딕" panose="020B0603020101020101" pitchFamily="50" charset="-127"/>
              </a:rPr>
              <a:t> </a:t>
            </a:r>
            <a:endParaRPr lang="ko-KR" altLang="en-US" sz="3200" dirty="0">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2.</a:t>
            </a:r>
            <a:endParaRPr lang="ko-KR" altLang="en-US" sz="5400" dirty="0">
              <a:latin typeface="나눔바른고딕" panose="020B0603020101020101" pitchFamily="50" charset="-127"/>
              <a:ea typeface="나눔바른고딕" panose="020B0603020101020101" pitchFamily="50" charset="-127"/>
            </a:endParaRPr>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37</a:t>
            </a:fld>
            <a:endParaRPr lang="ko-KR" altLang="en-US"/>
          </a:p>
        </p:txBody>
      </p:sp>
      <p:sp>
        <p:nvSpPr>
          <p:cNvPr id="18" name="직사각형 17">
            <a:extLst>
              <a:ext uri="{FF2B5EF4-FFF2-40B4-BE49-F238E27FC236}">
                <a16:creationId xmlns:a16="http://schemas.microsoft.com/office/drawing/2014/main" id="{C99C5ABE-7D34-42D2-9A42-D466DC11206A}"/>
              </a:ext>
            </a:extLst>
          </p:cNvPr>
          <p:cNvSpPr/>
          <p:nvPr/>
        </p:nvSpPr>
        <p:spPr>
          <a:xfrm>
            <a:off x="10763794"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DFCC0F04-2246-4EE5-8A0F-ADABB65D0D98}"/>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FC1CD7C2-5C32-4A67-B767-E1B989B7CF0C}"/>
              </a:ext>
            </a:extLst>
          </p:cNvPr>
          <p:cNvSpPr/>
          <p:nvPr/>
        </p:nvSpPr>
        <p:spPr>
          <a:xfrm>
            <a:off x="11668358"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A6664C0A-3E9B-4FD0-AF7A-0F3927167ABA}"/>
              </a:ext>
            </a:extLst>
          </p:cNvPr>
          <p:cNvSpPr txBox="1"/>
          <p:nvPr/>
        </p:nvSpPr>
        <p:spPr>
          <a:xfrm>
            <a:off x="772720" y="945093"/>
            <a:ext cx="11284809" cy="338554"/>
          </a:xfrm>
          <a:prstGeom prst="rect">
            <a:avLst/>
          </a:prstGeom>
          <a:noFill/>
        </p:spPr>
        <p:txBody>
          <a:bodyPr wrap="square" rtlCol="0">
            <a:spAutoFit/>
          </a:bodyPr>
          <a:lstStyle/>
          <a:p>
            <a:pPr marL="457200" indent="-457200" latinLnBrk="0">
              <a:buFontTx/>
              <a:buAutoNum type="arabicPeriod"/>
            </a:pPr>
            <a:r>
              <a:rPr lang="en-US" altLang="ko-KR" sz="1600">
                <a:latin typeface="나눔스퀘어" panose="020B0600000101010101" pitchFamily="50" charset="-127"/>
                <a:ea typeface="나눔스퀘어" panose="020B0600000101010101" pitchFamily="50" charset="-127"/>
              </a:rPr>
              <a:t>Decoder</a:t>
            </a:r>
            <a:r>
              <a:rPr lang="ko-KR" altLang="en-US" sz="1600">
                <a:latin typeface="나눔스퀘어" panose="020B0600000101010101" pitchFamily="50" charset="-127"/>
                <a:ea typeface="나눔스퀘어" panose="020B0600000101010101" pitchFamily="50" charset="-127"/>
              </a:rPr>
              <a:t>에서 </a:t>
            </a:r>
            <a:r>
              <a:rPr lang="en-US" altLang="ko-KR" sz="1600">
                <a:latin typeface="나눔스퀘어" panose="020B0600000101010101" pitchFamily="50" charset="-127"/>
                <a:ea typeface="나눔스퀘어" panose="020B0600000101010101" pitchFamily="50" charset="-127"/>
              </a:rPr>
              <a:t>ReLU  </a:t>
            </a:r>
            <a:r>
              <a:rPr lang="ko-KR" altLang="en-US" sz="1600">
                <a:latin typeface="나눔스퀘어" panose="020B0600000101010101" pitchFamily="50" charset="-127"/>
                <a:ea typeface="나눔스퀘어" panose="020B0600000101010101" pitchFamily="50" charset="-127"/>
              </a:rPr>
              <a:t>안쓰는이유 </a:t>
            </a:r>
            <a:endParaRPr lang="en-US" altLang="ko-KR" sz="1600">
              <a:latin typeface="나눔스퀘어" panose="020B0600000101010101" pitchFamily="50" charset="-127"/>
              <a:ea typeface="나눔스퀘어" panose="020B0600000101010101" pitchFamily="50" charset="-127"/>
            </a:endParaRPr>
          </a:p>
        </p:txBody>
      </p:sp>
      <p:sp>
        <p:nvSpPr>
          <p:cNvPr id="13" name="TextBox 12">
            <a:extLst>
              <a:ext uri="{FF2B5EF4-FFF2-40B4-BE49-F238E27FC236}">
                <a16:creationId xmlns:a16="http://schemas.microsoft.com/office/drawing/2014/main" id="{A341BF5A-E437-4EFC-BAE4-05BE6258B43F}"/>
              </a:ext>
            </a:extLst>
          </p:cNvPr>
          <p:cNvSpPr txBox="1"/>
          <p:nvPr/>
        </p:nvSpPr>
        <p:spPr>
          <a:xfrm>
            <a:off x="3801403" y="517290"/>
            <a:ext cx="6753386" cy="369332"/>
          </a:xfrm>
          <a:prstGeom prst="rect">
            <a:avLst/>
          </a:prstGeom>
          <a:noFill/>
        </p:spPr>
        <p:txBody>
          <a:bodyPr wrap="square">
            <a:spAutoFit/>
          </a:bodyPr>
          <a:lstStyle/>
          <a:p>
            <a:r>
              <a:rPr lang="ko-KR" altLang="en-US"/>
              <a:t>https://www.programmersought.com/article/33744809755/</a:t>
            </a:r>
          </a:p>
        </p:txBody>
      </p:sp>
      <p:sp>
        <p:nvSpPr>
          <p:cNvPr id="14" name="TextBox 13">
            <a:extLst>
              <a:ext uri="{FF2B5EF4-FFF2-40B4-BE49-F238E27FC236}">
                <a16:creationId xmlns:a16="http://schemas.microsoft.com/office/drawing/2014/main" id="{F94781AC-8BCE-4A4E-A9F0-97789E2E47E0}"/>
              </a:ext>
            </a:extLst>
          </p:cNvPr>
          <p:cNvSpPr txBox="1"/>
          <p:nvPr/>
        </p:nvSpPr>
        <p:spPr>
          <a:xfrm>
            <a:off x="1251710" y="1856935"/>
            <a:ext cx="9512084" cy="2031325"/>
          </a:xfrm>
          <a:prstGeom prst="rect">
            <a:avLst/>
          </a:prstGeom>
          <a:noFill/>
        </p:spPr>
        <p:txBody>
          <a:bodyPr wrap="square">
            <a:spAutoFit/>
          </a:bodyPr>
          <a:lstStyle/>
          <a:p>
            <a:pPr algn="l">
              <a:buFont typeface="Arial" panose="020B0604020202020204" pitchFamily="34" charset="0"/>
              <a:buChar char="•"/>
            </a:pPr>
            <a:r>
              <a:rPr lang="en-US" altLang="ko-KR" b="0" i="0">
                <a:solidFill>
                  <a:srgbClr val="1A1A1A"/>
                </a:solidFill>
                <a:effectLst/>
                <a:latin typeface="-apple-system"/>
              </a:rPr>
              <a:t>The upsampling process is to densify the sparse feature map through convolution. When the ReLU activation introduces nonlinearity, a lot of 0 sparseness results are generated, which is counterproductive, so ReLU is not required</a:t>
            </a:r>
          </a:p>
          <a:p>
            <a:pPr algn="l">
              <a:buFont typeface="Arial" panose="020B0604020202020204" pitchFamily="34" charset="0"/>
              <a:buChar char="•"/>
            </a:pPr>
            <a:endParaRPr lang="en-US" altLang="ko-KR" b="0" i="0">
              <a:solidFill>
                <a:srgbClr val="1A1A1A"/>
              </a:solidFill>
              <a:effectLst/>
              <a:latin typeface="-apple-system"/>
            </a:endParaRPr>
          </a:p>
          <a:p>
            <a:pPr algn="l">
              <a:buFont typeface="Arial" panose="020B0604020202020204" pitchFamily="34" charset="0"/>
              <a:buChar char="•"/>
            </a:pPr>
            <a:r>
              <a:rPr lang="en-US" altLang="ko-KR" b="0" i="0">
                <a:solidFill>
                  <a:srgbClr val="1A1A1A"/>
                </a:solidFill>
                <a:effectLst/>
                <a:latin typeface="-apple-system"/>
              </a:rPr>
              <a:t>Bias can actually be regarded as the threshold of ReLU function. Without ReLU, there is no need for bias. A constant is added to the whole, but there is no ReLU operation. This value does not play a role in whether to activate or not, so it makes no difference whether to add or not.</a:t>
            </a:r>
          </a:p>
        </p:txBody>
      </p:sp>
    </p:spTree>
    <p:extLst>
      <p:ext uri="{BB962C8B-B14F-4D97-AF65-F5344CB8AC3E}">
        <p14:creationId xmlns:p14="http://schemas.microsoft.com/office/powerpoint/2010/main" val="42082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Abstract</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dirty="0">
                <a:solidFill>
                  <a:schemeClr val="bg2">
                    <a:lumMod val="50000"/>
                  </a:schemeClr>
                </a:solidFill>
                <a:latin typeface="나눔바른고딕" panose="020B0603020101020101" pitchFamily="50" charset="-127"/>
                <a:ea typeface="나눔바른고딕" panose="020B0603020101020101" pitchFamily="50" charset="-127"/>
              </a:rPr>
              <a:t>(</a:t>
            </a:r>
            <a:r>
              <a:rPr lang="en-US" altLang="ko-KR">
                <a:solidFill>
                  <a:schemeClr val="bg2">
                    <a:lumMod val="50000"/>
                  </a:schemeClr>
                </a:solidFill>
                <a:latin typeface="나눔바른고딕" panose="020B0603020101020101" pitchFamily="50" charset="-127"/>
                <a:ea typeface="나눔바른고딕" panose="020B0603020101020101" pitchFamily="50" charset="-127"/>
              </a:rPr>
              <a:t>1) Abstract </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0.</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4</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2862322"/>
          </a:xfrm>
          <a:prstGeom prst="rect">
            <a:avLst/>
          </a:prstGeom>
          <a:noFill/>
        </p:spPr>
        <p:txBody>
          <a:bodyPr wrap="square" rtlCol="0">
            <a:spAutoFit/>
          </a:bodyPr>
          <a:lstStyle/>
          <a:p>
            <a:pPr marL="457200" indent="-457200" latinLnBrk="0">
              <a:buFontTx/>
              <a:buAutoNum type="arabicPeriod"/>
            </a:pPr>
            <a:r>
              <a:rPr lang="en-US" altLang="ko-KR" sz="2000"/>
              <a:t>13</a:t>
            </a:r>
            <a:r>
              <a:rPr lang="ko-KR" altLang="en-US" sz="2000"/>
              <a:t>개의 </a:t>
            </a:r>
            <a:r>
              <a:rPr lang="en-US" altLang="ko-KR" sz="2000"/>
              <a:t>Layer</a:t>
            </a:r>
            <a:r>
              <a:rPr lang="ko-KR" altLang="en-US" sz="2000"/>
              <a:t>으로 구성된 </a:t>
            </a:r>
            <a:r>
              <a:rPr lang="en-US" altLang="ko-KR" sz="2000"/>
              <a:t>VGG-16 Enocder</a:t>
            </a:r>
            <a:r>
              <a:rPr lang="ko-KR" altLang="en-US" sz="2000"/>
              <a:t> 으로 구성됨 </a:t>
            </a:r>
            <a:endParaRPr lang="en-US" altLang="ko-KR" sz="2000"/>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와 정반대의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를 통해 </a:t>
            </a:r>
            <a:r>
              <a:rPr lang="en-US" altLang="ko-KR" sz="2000">
                <a:latin typeface="나눔스퀘어" panose="020B0600000101010101" pitchFamily="50" charset="-127"/>
                <a:ea typeface="나눔스퀘어" panose="020B0600000101010101" pitchFamily="50" charset="-127"/>
              </a:rPr>
              <a:t>rosolution</a:t>
            </a:r>
            <a:r>
              <a:rPr lang="ko-KR" altLang="en-US" sz="2000">
                <a:latin typeface="나눔스퀘어" panose="020B0600000101010101" pitchFamily="50" charset="-127"/>
                <a:ea typeface="나눔스퀘어" panose="020B0600000101010101" pitchFamily="50" charset="-127"/>
              </a:rPr>
              <a:t>을 증가시킴 </a:t>
            </a:r>
            <a:endParaRPr lang="en-US" altLang="ko-KR" sz="200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이때</a:t>
            </a:r>
            <a:r>
              <a:rPr lang="en-US" altLang="ko-KR" sz="2000">
                <a:latin typeface="나눔스퀘어" panose="020B0600000101010101" pitchFamily="50" charset="-127"/>
                <a:ea typeface="나눔스퀘어" panose="020B0600000101010101" pitchFamily="50" charset="-127"/>
              </a:rPr>
              <a:t>, UnMaxpool</a:t>
            </a:r>
            <a:r>
              <a:rPr lang="ko-KR" altLang="en-US" sz="2000">
                <a:latin typeface="나눔스퀘어" panose="020B0600000101010101" pitchFamily="50" charset="-127"/>
                <a:ea typeface="나눔스퀘어" panose="020B0600000101010101" pitchFamily="50" charset="-127"/>
              </a:rPr>
              <a:t>을 이용해서 </a:t>
            </a:r>
            <a:r>
              <a:rPr lang="en-US" altLang="ko-KR" sz="2000">
                <a:latin typeface="나눔스퀘어" panose="020B0600000101010101" pitchFamily="50" charset="-127"/>
                <a:ea typeface="나눔스퀘어" panose="020B0600000101010101" pitchFamily="50" charset="-127"/>
              </a:rPr>
              <a:t>non-linear</a:t>
            </a:r>
            <a:r>
              <a:rPr lang="ko-KR" altLang="en-US" sz="2000">
                <a:latin typeface="나눔스퀘어" panose="020B0600000101010101" pitchFamily="50" charset="-127"/>
                <a:ea typeface="나눔스퀘어" panose="020B0600000101010101" pitchFamily="50" charset="-127"/>
              </a:rPr>
              <a:t>한 </a:t>
            </a:r>
            <a:r>
              <a:rPr lang="en-US" altLang="ko-KR" sz="2000">
                <a:latin typeface="나눔스퀘어" panose="020B0600000101010101" pitchFamily="50" charset="-127"/>
                <a:ea typeface="나눔스퀘어" panose="020B0600000101010101" pitchFamily="50" charset="-127"/>
              </a:rPr>
              <a:t>Upsampling</a:t>
            </a:r>
            <a:r>
              <a:rPr lang="ko-KR" altLang="en-US" sz="2000">
                <a:latin typeface="나눔스퀘어" panose="020B0600000101010101" pitchFamily="50" charset="-127"/>
                <a:ea typeface="나눔스퀘어" panose="020B0600000101010101" pitchFamily="50" charset="-127"/>
              </a:rPr>
              <a:t>을 진행함</a:t>
            </a:r>
            <a:endParaRPr lang="en-US" altLang="ko-KR" sz="200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Unpooling</a:t>
            </a:r>
            <a:r>
              <a:rPr lang="ko-KR" altLang="en-US" sz="2000">
                <a:latin typeface="나눔스퀘어" panose="020B0600000101010101" pitchFamily="50" charset="-127"/>
                <a:ea typeface="나눔스퀘어" panose="020B0600000101010101" pitchFamily="50" charset="-127"/>
              </a:rPr>
              <a:t>을 학습할 필요가 없음  </a:t>
            </a:r>
            <a:endParaRPr lang="en-US" altLang="ko-KR" sz="200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위의 방식은 </a:t>
            </a:r>
            <a:r>
              <a:rPr lang="en-US" altLang="ko-KR" sz="2000">
                <a:latin typeface="나눔스퀘어" panose="020B0600000101010101" pitchFamily="50" charset="-127"/>
                <a:ea typeface="나눔스퀘어" panose="020B0600000101010101" pitchFamily="50" charset="-127"/>
              </a:rPr>
              <a:t>Sparse</a:t>
            </a:r>
            <a:r>
              <a:rPr lang="ko-KR" altLang="en-US" sz="2000">
                <a:latin typeface="나눔스퀘어" panose="020B0600000101010101" pitchFamily="50" charset="-127"/>
                <a:ea typeface="나눔스퀘어" panose="020B0600000101010101" pitchFamily="50" charset="-127"/>
              </a:rPr>
              <a:t>한 단점이 있어서 </a:t>
            </a:r>
            <a:r>
              <a:rPr lang="en-US" altLang="ko-KR" sz="2000">
                <a:latin typeface="나눔스퀘어" panose="020B0600000101010101" pitchFamily="50" charset="-127"/>
                <a:ea typeface="나눔스퀘어" panose="020B0600000101010101" pitchFamily="50" charset="-127"/>
              </a:rPr>
              <a:t>Transposed Conv</a:t>
            </a:r>
            <a:r>
              <a:rPr lang="ko-KR" altLang="en-US" sz="2000">
                <a:latin typeface="나눔스퀘어" panose="020B0600000101010101" pitchFamily="50" charset="-127"/>
                <a:ea typeface="나눔스퀘어" panose="020B0600000101010101" pitchFamily="50" charset="-127"/>
              </a:rPr>
              <a:t>를 같이 사용해서 </a:t>
            </a:r>
            <a:r>
              <a:rPr lang="en-US" altLang="ko-KR" sz="2000">
                <a:latin typeface="나눔스퀘어" panose="020B0600000101010101" pitchFamily="50" charset="-127"/>
                <a:ea typeface="나눔스퀘어" panose="020B0600000101010101" pitchFamily="50" charset="-127"/>
              </a:rPr>
              <a:t>dense</a:t>
            </a:r>
            <a:r>
              <a:rPr lang="ko-KR" altLang="en-US" sz="2000">
                <a:latin typeface="나눔스퀘어" panose="020B0600000101010101" pitchFamily="50" charset="-127"/>
                <a:ea typeface="나눔스퀘어" panose="020B0600000101010101" pitchFamily="50" charset="-127"/>
              </a:rPr>
              <a:t>하게 만듬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FCN</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DeepLab-LargeFOV, DeconvNet</a:t>
            </a:r>
            <a:r>
              <a:rPr lang="ko-KR" altLang="en-US" sz="2000">
                <a:latin typeface="나눔스퀘어" panose="020B0600000101010101" pitchFamily="50" charset="-127"/>
                <a:ea typeface="나눔스퀘어" panose="020B0600000101010101" pitchFamily="50" charset="-127"/>
              </a:rPr>
              <a:t>과 비교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메모리 및 정확도</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속도의 관점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특히</a:t>
            </a:r>
            <a:r>
              <a:rPr lang="en-US" altLang="ko-KR" sz="2000">
                <a:latin typeface="나눔스퀘어" panose="020B0600000101010101" pitchFamily="50" charset="-127"/>
                <a:ea typeface="나눔스퀘어" panose="020B0600000101010101" pitchFamily="50" charset="-127"/>
              </a:rPr>
              <a:t>, scene understanding</a:t>
            </a:r>
            <a:r>
              <a:rPr lang="ko-KR" altLang="en-US" sz="2000">
                <a:latin typeface="나눔스퀘어" panose="020B0600000101010101" pitchFamily="50" charset="-127"/>
                <a:ea typeface="나눔스퀘어" panose="020B0600000101010101" pitchFamily="50" charset="-127"/>
              </a:rPr>
              <a:t>의 분야에서 동기를 얻음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ko-KR" altLang="en-US" sz="2000">
                <a:latin typeface="나눔스퀘어" panose="020B0600000101010101" pitchFamily="50" charset="-127"/>
                <a:ea typeface="나눔스퀘어" panose="020B0600000101010101" pitchFamily="50" charset="-127"/>
              </a:rPr>
              <a:t>다른 모델에 비해 파라미터가 적어서 속도</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메모리 측면에서 효율적임 </a:t>
            </a:r>
            <a:endParaRPr lang="en-US" altLang="ko-KR" sz="2000" dirty="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en-US" altLang="ko-KR" sz="2400">
                <a:solidFill>
                  <a:schemeClr val="bg2">
                    <a:lumMod val="10000"/>
                  </a:schemeClr>
                </a:solidFill>
                <a:latin typeface="나눔스퀘어" panose="020B0600000101010101" pitchFamily="50" charset="-127"/>
                <a:ea typeface="나눔스퀘어" panose="020B0600000101010101" pitchFamily="50" charset="-127"/>
              </a:rPr>
              <a:t>SegNet[1]</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Contribution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5</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4093428"/>
          </a:xfrm>
          <a:prstGeom prst="rect">
            <a:avLst/>
          </a:prstGeom>
          <a:noFill/>
        </p:spPr>
        <p:txBody>
          <a:bodyPr wrap="square" rtlCol="0">
            <a:spAutoFit/>
          </a:bodyPr>
          <a:lstStyle/>
          <a:p>
            <a:pPr marL="457200" indent="-457200" latinLnBrk="0">
              <a:buFontTx/>
              <a:buAutoNum type="arabicPeriod"/>
            </a:pPr>
            <a:r>
              <a:rPr lang="en-US" altLang="ko-KR" sz="2000"/>
              <a:t>Scene understandin</a:t>
            </a:r>
            <a:r>
              <a:rPr lang="ko-KR" altLang="en-US" sz="2000"/>
              <a:t>에서 </a:t>
            </a:r>
            <a:r>
              <a:rPr lang="en-US" altLang="ko-KR" sz="2000"/>
              <a:t>objects</a:t>
            </a:r>
            <a:r>
              <a:rPr lang="ko-KR" altLang="en-US" sz="2000"/>
              <a:t>간의 관계를 이해하는데에 </a:t>
            </a:r>
            <a:r>
              <a:rPr lang="en-US" altLang="ko-KR" sz="2000"/>
              <a:t>Semantic segmentation </a:t>
            </a:r>
            <a:r>
              <a:rPr lang="ko-KR" altLang="en-US" sz="2000"/>
              <a:t>사용</a:t>
            </a:r>
            <a:endParaRPr lang="en-US" altLang="ko-KR" sz="2000"/>
          </a:p>
          <a:p>
            <a:pPr lvl="1" latinLnBrk="0"/>
            <a:r>
              <a:rPr lang="ko-KR" altLang="en-US" sz="2000"/>
              <a:t>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scene understanding</a:t>
            </a:r>
            <a:r>
              <a:rPr lang="ko-KR" altLang="en-US" sz="2000">
                <a:latin typeface="나눔스퀘어" panose="020B0600000101010101" pitchFamily="50" charset="-127"/>
                <a:ea typeface="나눔스퀘어" panose="020B0600000101010101" pitchFamily="50" charset="-127"/>
              </a:rPr>
              <a:t>의 경우 </a:t>
            </a:r>
            <a:r>
              <a:rPr lang="en-US" altLang="ko-KR" sz="2000">
                <a:latin typeface="나눔스퀘어" panose="020B0600000101010101" pitchFamily="50" charset="-127"/>
                <a:ea typeface="나눔스퀘어" panose="020B0600000101010101" pitchFamily="50" charset="-127"/>
              </a:rPr>
              <a:t>appearance(road, building)</a:t>
            </a:r>
            <a:r>
              <a:rPr lang="ko-KR" altLang="en-US" sz="2000">
                <a:latin typeface="나눔스퀘어" panose="020B0600000101010101" pitchFamily="50" charset="-127"/>
                <a:ea typeface="나눔스퀘어" panose="020B0600000101010101" pitchFamily="50" charset="-127"/>
              </a:rPr>
              <a:t>과 </a:t>
            </a:r>
            <a:r>
              <a:rPr lang="en-US" altLang="ko-KR" sz="2000">
                <a:latin typeface="나눔스퀘어" panose="020B0600000101010101" pitchFamily="50" charset="-127"/>
                <a:ea typeface="나눔스퀘어" panose="020B0600000101010101" pitchFamily="50" charset="-127"/>
              </a:rPr>
              <a:t>shape(cars, pedestrians)</a:t>
            </a:r>
            <a:r>
              <a:rPr lang="ko-KR" altLang="en-US" sz="2000">
                <a:latin typeface="나눔스퀘어" panose="020B0600000101010101" pitchFamily="50" charset="-127"/>
                <a:ea typeface="나눔스퀘어" panose="020B0600000101010101" pitchFamily="50" charset="-127"/>
              </a:rPr>
              <a:t>를 이해하고 그 들간의 관계를 이해할 필요가 있음</a:t>
            </a:r>
            <a:r>
              <a:rPr lang="en-US" altLang="ko-KR" sz="2000">
                <a:latin typeface="나눔스퀘어" panose="020B0600000101010101" pitchFamily="50" charset="-127"/>
                <a:ea typeface="나눔스퀘어" panose="020B0600000101010101" pitchFamily="50" charset="-127"/>
              </a:rPr>
              <a:t> (road – cars, pedestrians – side-walk)</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대부분의 픽셀이 </a:t>
            </a:r>
            <a:r>
              <a:rPr lang="en-US" altLang="ko-KR" sz="2000">
                <a:latin typeface="나눔스퀘어" panose="020B0600000101010101" pitchFamily="50" charset="-127"/>
                <a:ea typeface="나눔스퀘어" panose="020B0600000101010101" pitchFamily="50" charset="-127"/>
              </a:rPr>
              <a:t>large class</a:t>
            </a:r>
            <a:r>
              <a:rPr lang="ko-KR" altLang="en-US" sz="2000">
                <a:latin typeface="나눔스퀘어" panose="020B0600000101010101" pitchFamily="50" charset="-127"/>
                <a:ea typeface="나눔스퀘어" panose="020B0600000101010101" pitchFamily="50" charset="-127"/>
              </a:rPr>
              <a:t>를 가짐 </a:t>
            </a:r>
            <a:r>
              <a:rPr lang="en-US" altLang="ko-KR" sz="2000">
                <a:latin typeface="나눔스퀘어" panose="020B0600000101010101" pitchFamily="50" charset="-127"/>
                <a:ea typeface="나눔스퀘어" panose="020B0600000101010101" pitchFamily="50" charset="-127"/>
              </a:rPr>
              <a:t>(road, building)</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자율주행과 같은 경우 계산적인 측면에서 효율적이여야함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co-occurrences of objects / spatial-context</a:t>
            </a: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VGG-16</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13</a:t>
            </a:r>
            <a:r>
              <a:rPr lang="ko-KR" altLang="en-US" sz="2000">
                <a:latin typeface="나눔스퀘어" panose="020B0600000101010101" pitchFamily="50" charset="-127"/>
                <a:ea typeface="나눔스퀘어" panose="020B0600000101010101" pitchFamily="50" charset="-127"/>
              </a:rPr>
              <a:t>개의 </a:t>
            </a:r>
            <a:r>
              <a:rPr lang="en-US" altLang="ko-KR" sz="2000">
                <a:latin typeface="나눔스퀘어" panose="020B0600000101010101" pitchFamily="50" charset="-127"/>
                <a:ea typeface="나눔스퀘어" panose="020B0600000101010101" pitchFamily="50" charset="-127"/>
              </a:rPr>
              <a:t>layers</a:t>
            </a:r>
            <a:r>
              <a:rPr lang="ko-KR" altLang="en-US" sz="2000">
                <a:latin typeface="나눔스퀘어" panose="020B0600000101010101" pitchFamily="50" charset="-127"/>
                <a:ea typeface="나눔스퀘어" panose="020B0600000101010101" pitchFamily="50" charset="-127"/>
              </a:rPr>
              <a:t>으로 </a:t>
            </a: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를 만들고</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이를 뒤집어서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를 구성하고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에 </a:t>
            </a:r>
            <a:r>
              <a:rPr lang="en-US" altLang="ko-KR" sz="2000">
                <a:latin typeface="나눔스퀘어" panose="020B0600000101010101" pitchFamily="50" charset="-127"/>
                <a:ea typeface="나눔스퀘어" panose="020B0600000101010101" pitchFamily="50" charset="-127"/>
              </a:rPr>
              <a:t>MaxUnpool</a:t>
            </a:r>
            <a:r>
              <a:rPr lang="ko-KR" altLang="en-US" sz="2000">
                <a:latin typeface="나눔스퀘어" panose="020B0600000101010101" pitchFamily="50" charset="-127"/>
                <a:ea typeface="나눔스퀘어" panose="020B0600000101010101" pitchFamily="50" charset="-127"/>
              </a:rPr>
              <a:t>을 이용함</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bondary delineation </a:t>
            </a:r>
            <a:r>
              <a:rPr lang="ko-KR" altLang="en-US" sz="2000">
                <a:latin typeface="나눔스퀘어" panose="020B0600000101010101" pitchFamily="50" charset="-127"/>
                <a:ea typeface="나눔스퀘어" panose="020B0600000101010101" pitchFamily="50" charset="-127"/>
              </a:rPr>
              <a:t>강화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parameters</a:t>
            </a:r>
            <a:r>
              <a:rPr lang="ko-KR" altLang="en-US" sz="2000">
                <a:latin typeface="나눔스퀘어" panose="020B0600000101010101" pitchFamily="50" charset="-127"/>
                <a:ea typeface="나눔스퀘어" panose="020B0600000101010101" pitchFamily="50" charset="-127"/>
              </a:rPr>
              <a:t>의 감소 </a:t>
            </a:r>
            <a:r>
              <a:rPr lang="en-US" altLang="ko-KR" sz="2000">
                <a:latin typeface="나눔스퀘어" panose="020B0600000101010101" pitchFamily="50" charset="-127"/>
                <a:ea typeface="나눔스퀘어" panose="020B0600000101010101" pitchFamily="50" charset="-127"/>
              </a:rPr>
              <a:t>(end-to-end training)</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다른</a:t>
            </a:r>
            <a:r>
              <a:rPr lang="en-US" altLang="ko-KR" sz="2000">
                <a:latin typeface="나눔스퀘어" panose="020B0600000101010101" pitchFamily="50" charset="-127"/>
                <a:ea typeface="나눔스퀘어" panose="020B0600000101010101" pitchFamily="50" charset="-127"/>
              </a:rPr>
              <a:t>, Encoder-Decoder </a:t>
            </a:r>
            <a:r>
              <a:rPr lang="ko-KR" altLang="en-US" sz="2000">
                <a:latin typeface="나눔스퀘어" panose="020B0600000101010101" pitchFamily="50" charset="-127"/>
                <a:ea typeface="나눔스퀘어" panose="020B0600000101010101" pitchFamily="50" charset="-127"/>
              </a:rPr>
              <a:t>형태의 아키텍처에 바로 적용이 가능함 </a:t>
            </a:r>
            <a:endParaRPr lang="en-US" altLang="ko-KR" sz="200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715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Introduction</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1.</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a:t>
            </a:r>
            <a:r>
              <a:rPr lang="en-US" altLang="ko-KR" sz="900" b="0" i="0" u="sng">
                <a:effectLst/>
                <a:latin typeface="sohne"/>
                <a:hlinkClick r:id="rId2"/>
              </a:rPr>
              <a:t>https://www.youtube.com/watch?v=CxanE_W46ts</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6</a:t>
            </a:fld>
            <a:endParaRPr lang="ko-KR" altLang="en-US"/>
          </a:p>
        </p:txBody>
      </p:sp>
      <p:sp>
        <p:nvSpPr>
          <p:cNvPr id="17" name="TextBox 16">
            <a:extLst>
              <a:ext uri="{FF2B5EF4-FFF2-40B4-BE49-F238E27FC236}">
                <a16:creationId xmlns:a16="http://schemas.microsoft.com/office/drawing/2014/main" id="{6A914C6B-D1B6-4F9B-8BA6-CFF53748A7AC}"/>
              </a:ext>
            </a:extLst>
          </p:cNvPr>
          <p:cNvSpPr txBox="1"/>
          <p:nvPr/>
        </p:nvSpPr>
        <p:spPr>
          <a:xfrm>
            <a:off x="772719" y="1467584"/>
            <a:ext cx="11141221" cy="2554545"/>
          </a:xfrm>
          <a:prstGeom prst="rect">
            <a:avLst/>
          </a:prstGeom>
          <a:noFill/>
        </p:spPr>
        <p:txBody>
          <a:bodyPr wrap="square" rtlCol="0">
            <a:spAutoFit/>
          </a:bodyPr>
          <a:lstStyle/>
          <a:p>
            <a:pPr marL="457200" indent="-457200" latinLnBrk="0">
              <a:buFont typeface="+mj-lt"/>
              <a:buAutoNum type="arabicPeriod" startAt="4"/>
            </a:pPr>
            <a:r>
              <a:rPr lang="en-US" altLang="ko-KR" sz="2000">
                <a:latin typeface="나눔스퀘어" panose="020B0600000101010101" pitchFamily="50" charset="-127"/>
                <a:ea typeface="나눔스퀘어" panose="020B0600000101010101" pitchFamily="50" charset="-127"/>
              </a:rPr>
              <a:t>SegNet</a:t>
            </a:r>
            <a:r>
              <a:rPr lang="ko-KR" altLang="en-US" sz="2000">
                <a:latin typeface="나눔스퀘어" panose="020B0600000101010101" pitchFamily="50" charset="-127"/>
                <a:ea typeface="나눔스퀘어" panose="020B0600000101010101" pitchFamily="50" charset="-127"/>
              </a:rPr>
              <a:t> 논문에서 가장 공헌한 점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SegNet Decoding </a:t>
            </a:r>
            <a:r>
              <a:rPr lang="ko-KR" altLang="en-US" sz="2000">
                <a:latin typeface="나눔스퀘어" panose="020B0600000101010101" pitchFamily="50" charset="-127"/>
                <a:ea typeface="나눔스퀘어" panose="020B0600000101010101" pitchFamily="50" charset="-127"/>
              </a:rPr>
              <a:t>부분의 분석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FCN</a:t>
            </a:r>
            <a:r>
              <a:rPr lang="ko-KR" altLang="en-US" sz="2000">
                <a:latin typeface="나눔스퀘어" panose="020B0600000101010101" pitchFamily="50" charset="-127"/>
                <a:ea typeface="나눔스퀘어" panose="020B0600000101010101" pitchFamily="50" charset="-127"/>
              </a:rPr>
              <a:t>의 사용에 대한 분석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Design architectures &lt;-&gt; Practical </a:t>
            </a:r>
            <a:r>
              <a:rPr lang="ko-KR" altLang="en-US" sz="2000">
                <a:latin typeface="나눔스퀘어" panose="020B0600000101010101" pitchFamily="50" charset="-127"/>
                <a:ea typeface="나눔스퀘어" panose="020B0600000101010101" pitchFamily="50" charset="-127"/>
              </a:rPr>
              <a:t>에 대한 </a:t>
            </a:r>
            <a:r>
              <a:rPr lang="en-US" altLang="ko-KR" sz="2000">
                <a:latin typeface="나눔스퀘어" panose="020B0600000101010101" pitchFamily="50" charset="-127"/>
                <a:ea typeface="나눔스퀘어" panose="020B0600000101010101" pitchFamily="50" charset="-127"/>
              </a:rPr>
              <a:t>trade offs</a:t>
            </a:r>
            <a:r>
              <a:rPr lang="ko-KR" altLang="en-US" sz="2000">
                <a:latin typeface="나눔스퀘어" panose="020B0600000101010101" pitchFamily="50" charset="-127"/>
                <a:ea typeface="나눔스퀘어" panose="020B0600000101010101" pitchFamily="50" charset="-127"/>
              </a:rPr>
              <a:t>를 조사 </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기존의 </a:t>
            </a:r>
            <a:r>
              <a:rPr lang="en-US" altLang="ko-KR" sz="2000">
                <a:latin typeface="나눔스퀘어" panose="020B0600000101010101" pitchFamily="50" charset="-127"/>
                <a:ea typeface="나눔스퀘어" panose="020B0600000101010101" pitchFamily="50" charset="-127"/>
              </a:rPr>
              <a:t>Decoder </a:t>
            </a:r>
            <a:r>
              <a:rPr lang="ko-KR" altLang="en-US" sz="2000">
                <a:latin typeface="나눔스퀘어" panose="020B0600000101010101" pitchFamily="50" charset="-127"/>
                <a:ea typeface="나눔스퀘어" panose="020B0600000101010101" pitchFamily="50" charset="-127"/>
              </a:rPr>
              <a:t>파트는 모두 파라미터가 너무 많아서 속도가 오래걸림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데이터가 많이 필요</a:t>
            </a: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DeconvNet </a:t>
            </a:r>
            <a:r>
              <a:rPr lang="ko-KR" altLang="en-US" sz="2000">
                <a:latin typeface="나눔스퀘어" panose="020B0600000101010101" pitchFamily="50" charset="-127"/>
                <a:ea typeface="나눔스퀘어" panose="020B0600000101010101" pitchFamily="50" charset="-127"/>
              </a:rPr>
              <a:t>같은 경우 수렴의 문제때매 </a:t>
            </a:r>
            <a:r>
              <a:rPr lang="en-US" altLang="ko-KR" sz="2000">
                <a:latin typeface="나눔스퀘어" panose="020B0600000101010101" pitchFamily="50" charset="-127"/>
                <a:ea typeface="나눔스퀘어" panose="020B0600000101010101" pitchFamily="50" charset="-127"/>
              </a:rPr>
              <a:t>2-stage training </a:t>
            </a:r>
            <a:r>
              <a:rPr lang="ko-KR" altLang="en-US" sz="2000">
                <a:latin typeface="나눔스퀘어" panose="020B0600000101010101" pitchFamily="50" charset="-127"/>
                <a:ea typeface="나눔스퀘어" panose="020B0600000101010101" pitchFamily="50" charset="-127"/>
              </a:rPr>
              <a:t>도입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startAt="4"/>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startAt="4"/>
            </a:pPr>
            <a:r>
              <a:rPr lang="en-US" altLang="ko-KR" sz="2000">
                <a:latin typeface="나눔스퀘어" panose="020B0600000101010101" pitchFamily="50" charset="-127"/>
                <a:ea typeface="나눔스퀘어" panose="020B0600000101010101" pitchFamily="50" charset="-127"/>
              </a:rPr>
              <a:t>Pascal VOC12</a:t>
            </a:r>
            <a:r>
              <a:rPr lang="ko-KR" altLang="en-US" sz="2000">
                <a:latin typeface="나눔스퀘어" panose="020B0600000101010101" pitchFamily="50" charset="-127"/>
                <a:ea typeface="나눔스퀘어" panose="020B0600000101010101" pitchFamily="50" charset="-127"/>
              </a:rPr>
              <a:t>와 </a:t>
            </a:r>
            <a:r>
              <a:rPr lang="en-US" altLang="ko-KR" sz="2000">
                <a:latin typeface="나눔스퀘어" panose="020B0600000101010101" pitchFamily="50" charset="-127"/>
                <a:ea typeface="나눔스퀘어" panose="020B0600000101010101" pitchFamily="50" charset="-127"/>
              </a:rPr>
              <a:t>Senen segmentation CamVid / SUNRGB-D </a:t>
            </a:r>
            <a:r>
              <a:rPr lang="ko-KR" altLang="en-US" sz="2000">
                <a:latin typeface="나눔스퀘어" panose="020B0600000101010101" pitchFamily="50" charset="-127"/>
                <a:ea typeface="나눔스퀘어" panose="020B0600000101010101" pitchFamily="50" charset="-127"/>
              </a:rPr>
              <a:t>에서 실험을 진행 </a:t>
            </a:r>
            <a:endParaRPr lang="en-US" altLang="ko-KR" sz="2000">
              <a:latin typeface="나눔스퀘어" panose="020B0600000101010101" pitchFamily="50" charset="-127"/>
              <a:ea typeface="나눔스퀘어" panose="020B0600000101010101" pitchFamily="50" charset="-127"/>
            </a:endParaRPr>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자율주행에서의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Semantic Segmentation</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3"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4" cstate="print">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for post">
            <a:extLst>
              <a:ext uri="{FF2B5EF4-FFF2-40B4-BE49-F238E27FC236}">
                <a16:creationId xmlns:a16="http://schemas.microsoft.com/office/drawing/2014/main" id="{68E2C4A9-14F3-42BF-B9E2-1052172AD59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358158" y="4101557"/>
            <a:ext cx="4263177" cy="240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251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Literature Review</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2.</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7</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기존의 </a:t>
            </a:r>
            <a:r>
              <a:rPr lang="en-US" altLang="ko-KR" sz="2400">
                <a:solidFill>
                  <a:schemeClr val="bg2">
                    <a:lumMod val="10000"/>
                  </a:schemeClr>
                </a:solidFill>
                <a:latin typeface="나눔스퀘어" panose="020B0600000101010101" pitchFamily="50" charset="-127"/>
                <a:ea typeface="나눔스퀘어" panose="020B0600000101010101" pitchFamily="50" charset="-127"/>
              </a:rPr>
              <a:t>Segmentation </a:t>
            </a:r>
            <a:r>
              <a:rPr lang="ko-KR" altLang="en-US" sz="2400">
                <a:solidFill>
                  <a:schemeClr val="bg2">
                    <a:lumMod val="10000"/>
                  </a:schemeClr>
                </a:solidFill>
                <a:latin typeface="나눔스퀘어" panose="020B0600000101010101" pitchFamily="50" charset="-127"/>
                <a:ea typeface="나눔스퀘어" panose="020B0600000101010101" pitchFamily="50" charset="-127"/>
              </a:rPr>
              <a:t>연구들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467584"/>
            <a:ext cx="11141221" cy="4093428"/>
          </a:xfrm>
          <a:prstGeom prst="rect">
            <a:avLst/>
          </a:prstGeom>
          <a:noFill/>
        </p:spPr>
        <p:txBody>
          <a:bodyPr wrap="square" rtlCol="0">
            <a:spAutoFit/>
          </a:bodyPr>
          <a:lstStyle/>
          <a:p>
            <a:pPr marL="457200" indent="-457200" latinLnBrk="0">
              <a:buFontTx/>
              <a:buAutoNum type="arabicPeriod"/>
            </a:pPr>
            <a:r>
              <a:rPr lang="en-US" altLang="ko-KR" sz="2000"/>
              <a:t>Scene understandin</a:t>
            </a:r>
            <a:r>
              <a:rPr lang="ko-KR" altLang="en-US" sz="2000"/>
              <a:t>에서 </a:t>
            </a:r>
            <a:r>
              <a:rPr lang="en-US" altLang="ko-KR" sz="2000"/>
              <a:t>objects</a:t>
            </a:r>
            <a:r>
              <a:rPr lang="ko-KR" altLang="en-US" sz="2000"/>
              <a:t>간의 관계를 이해하는데에 </a:t>
            </a:r>
            <a:r>
              <a:rPr lang="en-US" altLang="ko-KR" sz="2000"/>
              <a:t>Semantic segmentation </a:t>
            </a:r>
            <a:r>
              <a:rPr lang="ko-KR" altLang="en-US" sz="2000"/>
              <a:t>사용</a:t>
            </a:r>
            <a:endParaRPr lang="en-US" altLang="ko-KR" sz="2000"/>
          </a:p>
          <a:p>
            <a:pPr lvl="1" latinLnBrk="0"/>
            <a:r>
              <a:rPr lang="ko-KR" altLang="en-US" sz="2000"/>
              <a:t> </a:t>
            </a: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scene understanding</a:t>
            </a:r>
            <a:r>
              <a:rPr lang="ko-KR" altLang="en-US" sz="2000">
                <a:latin typeface="나눔스퀘어" panose="020B0600000101010101" pitchFamily="50" charset="-127"/>
                <a:ea typeface="나눔스퀘어" panose="020B0600000101010101" pitchFamily="50" charset="-127"/>
              </a:rPr>
              <a:t>의 경우 </a:t>
            </a:r>
            <a:r>
              <a:rPr lang="en-US" altLang="ko-KR" sz="2000">
                <a:latin typeface="나눔스퀘어" panose="020B0600000101010101" pitchFamily="50" charset="-127"/>
                <a:ea typeface="나눔스퀘어" panose="020B0600000101010101" pitchFamily="50" charset="-127"/>
              </a:rPr>
              <a:t>appearance(road, building)</a:t>
            </a:r>
            <a:r>
              <a:rPr lang="ko-KR" altLang="en-US" sz="2000">
                <a:latin typeface="나눔스퀘어" panose="020B0600000101010101" pitchFamily="50" charset="-127"/>
                <a:ea typeface="나눔스퀘어" panose="020B0600000101010101" pitchFamily="50" charset="-127"/>
              </a:rPr>
              <a:t>과 </a:t>
            </a:r>
            <a:r>
              <a:rPr lang="en-US" altLang="ko-KR" sz="2000">
                <a:latin typeface="나눔스퀘어" panose="020B0600000101010101" pitchFamily="50" charset="-127"/>
                <a:ea typeface="나눔스퀘어" panose="020B0600000101010101" pitchFamily="50" charset="-127"/>
              </a:rPr>
              <a:t>shape(cars, pedestrians)</a:t>
            </a:r>
            <a:r>
              <a:rPr lang="ko-KR" altLang="en-US" sz="2000">
                <a:latin typeface="나눔스퀘어" panose="020B0600000101010101" pitchFamily="50" charset="-127"/>
                <a:ea typeface="나눔스퀘어" panose="020B0600000101010101" pitchFamily="50" charset="-127"/>
              </a:rPr>
              <a:t>를 이해하고 그 들간의 관계를 이해할 필요가 있음</a:t>
            </a:r>
            <a:r>
              <a:rPr lang="en-US" altLang="ko-KR" sz="2000">
                <a:latin typeface="나눔스퀘어" panose="020B0600000101010101" pitchFamily="50" charset="-127"/>
                <a:ea typeface="나눔스퀘어" panose="020B0600000101010101" pitchFamily="50" charset="-127"/>
              </a:rPr>
              <a:t> (road – cars, pedestrians – side-walk)</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대부분의 픽셀이 </a:t>
            </a:r>
            <a:r>
              <a:rPr lang="en-US" altLang="ko-KR" sz="2000">
                <a:latin typeface="나눔스퀘어" panose="020B0600000101010101" pitchFamily="50" charset="-127"/>
                <a:ea typeface="나눔스퀘어" panose="020B0600000101010101" pitchFamily="50" charset="-127"/>
              </a:rPr>
              <a:t>large class</a:t>
            </a:r>
            <a:r>
              <a:rPr lang="ko-KR" altLang="en-US" sz="2000">
                <a:latin typeface="나눔스퀘어" panose="020B0600000101010101" pitchFamily="50" charset="-127"/>
                <a:ea typeface="나눔스퀘어" panose="020B0600000101010101" pitchFamily="50" charset="-127"/>
              </a:rPr>
              <a:t>를 가짐 </a:t>
            </a:r>
            <a:r>
              <a:rPr lang="en-US" altLang="ko-KR" sz="2000">
                <a:latin typeface="나눔스퀘어" panose="020B0600000101010101" pitchFamily="50" charset="-127"/>
                <a:ea typeface="나눔스퀘어" panose="020B0600000101010101" pitchFamily="50" charset="-127"/>
              </a:rPr>
              <a:t>(road, building)</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자율주행과 같은 경우 계산적인 측면에서 효율적이여야함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co-occurrences of objects / spatial-context</a:t>
            </a:r>
          </a:p>
          <a:p>
            <a:pPr marL="914400" lvl="1"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VGG-16</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13</a:t>
            </a:r>
            <a:r>
              <a:rPr lang="ko-KR" altLang="en-US" sz="2000">
                <a:latin typeface="나눔스퀘어" panose="020B0600000101010101" pitchFamily="50" charset="-127"/>
                <a:ea typeface="나눔스퀘어" panose="020B0600000101010101" pitchFamily="50" charset="-127"/>
              </a:rPr>
              <a:t>개의 </a:t>
            </a:r>
            <a:r>
              <a:rPr lang="en-US" altLang="ko-KR" sz="2000">
                <a:latin typeface="나눔스퀘어" panose="020B0600000101010101" pitchFamily="50" charset="-127"/>
                <a:ea typeface="나눔스퀘어" panose="020B0600000101010101" pitchFamily="50" charset="-127"/>
              </a:rPr>
              <a:t>layers</a:t>
            </a:r>
            <a:r>
              <a:rPr lang="ko-KR" altLang="en-US" sz="2000">
                <a:latin typeface="나눔스퀘어" panose="020B0600000101010101" pitchFamily="50" charset="-127"/>
                <a:ea typeface="나눔스퀘어" panose="020B0600000101010101" pitchFamily="50" charset="-127"/>
              </a:rPr>
              <a:t>으로 </a:t>
            </a: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를 만들고</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이를 뒤집어서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를 구성하고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에 </a:t>
            </a:r>
            <a:r>
              <a:rPr lang="en-US" altLang="ko-KR" sz="2000">
                <a:latin typeface="나눔스퀘어" panose="020B0600000101010101" pitchFamily="50" charset="-127"/>
                <a:ea typeface="나눔스퀘어" panose="020B0600000101010101" pitchFamily="50" charset="-127"/>
              </a:rPr>
              <a:t>MaxUnpool</a:t>
            </a:r>
            <a:r>
              <a:rPr lang="ko-KR" altLang="en-US" sz="2000">
                <a:latin typeface="나눔스퀘어" panose="020B0600000101010101" pitchFamily="50" charset="-127"/>
                <a:ea typeface="나눔스퀘어" panose="020B0600000101010101" pitchFamily="50" charset="-127"/>
              </a:rPr>
              <a:t>을 이용함</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bondary delineation </a:t>
            </a:r>
            <a:r>
              <a:rPr lang="ko-KR" altLang="en-US" sz="2000">
                <a:latin typeface="나눔스퀘어" panose="020B0600000101010101" pitchFamily="50" charset="-127"/>
                <a:ea typeface="나눔스퀘어" panose="020B0600000101010101" pitchFamily="50" charset="-127"/>
              </a:rPr>
              <a:t>강화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parameters</a:t>
            </a:r>
            <a:r>
              <a:rPr lang="ko-KR" altLang="en-US" sz="2000">
                <a:latin typeface="나눔스퀘어" panose="020B0600000101010101" pitchFamily="50" charset="-127"/>
                <a:ea typeface="나눔스퀘어" panose="020B0600000101010101" pitchFamily="50" charset="-127"/>
              </a:rPr>
              <a:t>의 감소 </a:t>
            </a:r>
            <a:r>
              <a:rPr lang="en-US" altLang="ko-KR" sz="2000">
                <a:latin typeface="나눔스퀘어" panose="020B0600000101010101" pitchFamily="50" charset="-127"/>
                <a:ea typeface="나눔스퀘어" panose="020B0600000101010101" pitchFamily="50" charset="-127"/>
              </a:rPr>
              <a:t>(end-to-end training)</a:t>
            </a: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다른</a:t>
            </a:r>
            <a:r>
              <a:rPr lang="en-US" altLang="ko-KR" sz="2000">
                <a:latin typeface="나눔스퀘어" panose="020B0600000101010101" pitchFamily="50" charset="-127"/>
                <a:ea typeface="나눔스퀘어" panose="020B0600000101010101" pitchFamily="50" charset="-127"/>
              </a:rPr>
              <a:t>, Encoder-Decoder </a:t>
            </a:r>
            <a:r>
              <a:rPr lang="ko-KR" altLang="en-US" sz="2000">
                <a:latin typeface="나눔스퀘어" panose="020B0600000101010101" pitchFamily="50" charset="-127"/>
                <a:ea typeface="나눔스퀘어" panose="020B0600000101010101" pitchFamily="50" charset="-127"/>
              </a:rPr>
              <a:t>형태의 아키텍처에 바로 적용이 가능함 </a:t>
            </a: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02731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8</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4644733"/>
            <a:ext cx="11141221" cy="1938992"/>
          </a:xfrm>
          <a:prstGeom prst="rect">
            <a:avLst/>
          </a:prstGeom>
          <a:noFill/>
        </p:spPr>
        <p:txBody>
          <a:bodyPr wrap="square" rtlCol="0">
            <a:spAutoFit/>
          </a:bodyPr>
          <a:lstStyle/>
          <a:p>
            <a:pPr marL="457200" indent="-457200" latinLnBrk="0">
              <a:buFontTx/>
              <a:buAutoNum type="arabicPeriod"/>
            </a:pPr>
            <a:r>
              <a:rPr lang="en-US" altLang="ko-KR" sz="2000">
                <a:latin typeface="나눔스퀘어" panose="020B0600000101010101" pitchFamily="50" charset="-127"/>
                <a:ea typeface="나눔스퀘어" panose="020B0600000101010101" pitchFamily="50" charset="-127"/>
              </a:rPr>
              <a:t>VGG16</a:t>
            </a:r>
            <a:r>
              <a:rPr lang="ko-KR" altLang="en-US" sz="2000">
                <a:latin typeface="나눔스퀘어" panose="020B0600000101010101" pitchFamily="50" charset="-127"/>
                <a:ea typeface="나눔스퀘어" panose="020B0600000101010101" pitchFamily="50" charset="-127"/>
              </a:rPr>
              <a:t>의 </a:t>
            </a:r>
            <a:r>
              <a:rPr lang="en-US" altLang="ko-KR" sz="2000">
                <a:latin typeface="나눔스퀘어" panose="020B0600000101010101" pitchFamily="50" charset="-127"/>
                <a:ea typeface="나눔스퀘어" panose="020B0600000101010101" pitchFamily="50" charset="-127"/>
              </a:rPr>
              <a:t>13</a:t>
            </a:r>
            <a:r>
              <a:rPr lang="ko-KR" altLang="en-US" sz="2000">
                <a:latin typeface="나눔스퀘어" panose="020B0600000101010101" pitchFamily="50" charset="-127"/>
                <a:ea typeface="나눔스퀘어" panose="020B0600000101010101" pitchFamily="50" charset="-127"/>
              </a:rPr>
              <a:t>개 층을 </a:t>
            </a:r>
            <a:r>
              <a:rPr lang="en-US" altLang="ko-KR" sz="2000">
                <a:latin typeface="나눔스퀘어" panose="020B0600000101010101" pitchFamily="50" charset="-127"/>
                <a:ea typeface="나눔스퀘어" panose="020B0600000101010101" pitchFamily="50" charset="-127"/>
              </a:rPr>
              <a:t>Encoder</a:t>
            </a:r>
            <a:r>
              <a:rPr lang="ko-KR" altLang="en-US" sz="2000">
                <a:latin typeface="나눔스퀘어" panose="020B0600000101010101" pitchFamily="50" charset="-127"/>
                <a:ea typeface="나눔스퀘어" panose="020B0600000101010101" pitchFamily="50" charset="-127"/>
              </a:rPr>
              <a:t>로 사용하고 뒤집은 부분을 </a:t>
            </a:r>
            <a:r>
              <a:rPr lang="en-US" altLang="ko-KR" sz="2000">
                <a:latin typeface="나눔스퀘어" panose="020B0600000101010101" pitchFamily="50" charset="-127"/>
                <a:ea typeface="나눔스퀘어" panose="020B0600000101010101" pitchFamily="50" charset="-127"/>
              </a:rPr>
              <a:t>Decoder</a:t>
            </a:r>
            <a:r>
              <a:rPr lang="ko-KR" altLang="en-US" sz="2000">
                <a:latin typeface="나눔스퀘어" panose="020B0600000101010101" pitchFamily="50" charset="-127"/>
                <a:ea typeface="나눔스퀘어" panose="020B0600000101010101" pitchFamily="50" charset="-127"/>
              </a:rPr>
              <a:t>로 사용 </a:t>
            </a:r>
            <a:endParaRPr lang="en-US" altLang="ko-KR" sz="2000">
              <a:latin typeface="나눔스퀘어" panose="020B0600000101010101" pitchFamily="50" charset="-127"/>
              <a:ea typeface="나눔스퀘어" panose="020B0600000101010101" pitchFamily="50" charset="-127"/>
            </a:endParaRPr>
          </a:p>
          <a:p>
            <a:pPr marL="800100" lvl="1" indent="-3429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중간의 </a:t>
            </a:r>
            <a:r>
              <a:rPr lang="en-US" altLang="ko-KR" sz="2000">
                <a:latin typeface="나눔스퀘어" panose="020B0600000101010101" pitchFamily="50" charset="-127"/>
                <a:ea typeface="나눔스퀘어" panose="020B0600000101010101" pitchFamily="50" charset="-127"/>
              </a:rPr>
              <a:t>Fully Connected Layer </a:t>
            </a:r>
            <a:r>
              <a:rPr lang="ko-KR" altLang="en-US" sz="2000">
                <a:latin typeface="나눔스퀘어" panose="020B0600000101010101" pitchFamily="50" charset="-127"/>
                <a:ea typeface="나눔스퀘어" panose="020B0600000101010101" pitchFamily="50" charset="-127"/>
              </a:rPr>
              <a:t>부분을 제거해서 학습 파라미터를 줄임 </a:t>
            </a:r>
            <a:r>
              <a:rPr lang="en-US" altLang="ko-KR" sz="2000">
                <a:latin typeface="나눔스퀘어" panose="020B0600000101010101" pitchFamily="50" charset="-127"/>
                <a:ea typeface="나눔스퀘어" panose="020B0600000101010101" pitchFamily="50" charset="-127"/>
              </a:rPr>
              <a:t>(134M -&gt; 14.7M)</a:t>
            </a:r>
          </a:p>
          <a:p>
            <a:pPr lvl="1" latinLnBrk="0"/>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Enocoder </a:t>
            </a:r>
            <a:r>
              <a:rPr lang="ko-KR" altLang="en-US" sz="2000">
                <a:latin typeface="나눔스퀘어" panose="020B0600000101010101" pitchFamily="50" charset="-127"/>
                <a:ea typeface="나눔스퀘어" panose="020B0600000101010101" pitchFamily="50" charset="-127"/>
              </a:rPr>
              <a:t>부분은 </a:t>
            </a:r>
            <a:r>
              <a:rPr lang="en-US" altLang="ko-KR" sz="2000">
                <a:latin typeface="나눔스퀘어" panose="020B0600000101010101" pitchFamily="50" charset="-127"/>
                <a:ea typeface="나눔스퀘어" panose="020B0600000101010101" pitchFamily="50" charset="-127"/>
              </a:rPr>
              <a:t>pretrained </a:t>
            </a:r>
            <a:r>
              <a:rPr lang="ko-KR" altLang="en-US" sz="2000">
                <a:latin typeface="나눔스퀘어" panose="020B0600000101010101" pitchFamily="50" charset="-127"/>
                <a:ea typeface="나눔스퀘어" panose="020B0600000101010101" pitchFamily="50" charset="-127"/>
              </a:rPr>
              <a:t>된 네트워크를 사용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Conv</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BN</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ReLU </a:t>
            </a:r>
          </a:p>
          <a:p>
            <a:pPr marL="457200" indent="-457200" latinLnBrk="0">
              <a:buFontTx/>
              <a:buAutoNum type="arabicPeriod"/>
            </a:pPr>
            <a:endParaRPr lang="en-US" altLang="ko-KR" sz="2000">
              <a:latin typeface="나눔스퀘어" panose="020B0600000101010101" pitchFamily="50" charset="-127"/>
              <a:ea typeface="나눔스퀘어" panose="020B0600000101010101" pitchFamily="50" charset="-127"/>
            </a:endParaRPr>
          </a:p>
        </p:txBody>
      </p:sp>
      <p:pic>
        <p:nvPicPr>
          <p:cNvPr id="3" name="그림 2">
            <a:extLst>
              <a:ext uri="{FF2B5EF4-FFF2-40B4-BE49-F238E27FC236}">
                <a16:creationId xmlns:a16="http://schemas.microsoft.com/office/drawing/2014/main" id="{41C01FBE-C2C8-49B8-A027-CF07EFBC7316}"/>
              </a:ext>
            </a:extLst>
          </p:cNvPr>
          <p:cNvPicPr>
            <a:picLocks noChangeAspect="1"/>
          </p:cNvPicPr>
          <p:nvPr/>
        </p:nvPicPr>
        <p:blipFill>
          <a:blip r:embed="rId5"/>
          <a:stretch>
            <a:fillRect/>
          </a:stretch>
        </p:blipFill>
        <p:spPr>
          <a:xfrm>
            <a:off x="968749" y="1447830"/>
            <a:ext cx="10662163" cy="3126388"/>
          </a:xfrm>
          <a:prstGeom prst="rect">
            <a:avLst/>
          </a:prstGeom>
        </p:spPr>
      </p:pic>
    </p:spTree>
    <p:extLst>
      <p:ext uri="{BB962C8B-B14F-4D97-AF65-F5344CB8AC3E}">
        <p14:creationId xmlns:p14="http://schemas.microsoft.com/office/powerpoint/2010/main" val="65899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674FF39-3B2D-432A-961E-F38F91EC5418}"/>
              </a:ext>
            </a:extLst>
          </p:cNvPr>
          <p:cNvSpPr txBox="1"/>
          <p:nvPr/>
        </p:nvSpPr>
        <p:spPr>
          <a:xfrm>
            <a:off x="633402" y="104751"/>
            <a:ext cx="9592203" cy="584775"/>
          </a:xfrm>
          <a:prstGeom prst="rect">
            <a:avLst/>
          </a:prstGeom>
          <a:noFill/>
        </p:spPr>
        <p:txBody>
          <a:bodyPr wrap="square" rtlCol="0">
            <a:spAutoFit/>
          </a:bodyPr>
          <a:lstStyle/>
          <a:p>
            <a:r>
              <a:rPr lang="en-US" altLang="ko-KR" sz="3200">
                <a:latin typeface="나눔바른고딕" panose="020B0603020101020101" pitchFamily="50" charset="-127"/>
                <a:ea typeface="나눔바른고딕" panose="020B0603020101020101" pitchFamily="50" charset="-127"/>
              </a:rPr>
              <a:t>Architecture</a:t>
            </a:r>
            <a:endParaRPr lang="ko-KR" altLang="en-US" sz="3200" dirty="0">
              <a:latin typeface="나눔바른고딕" panose="020B0603020101020101" pitchFamily="50" charset="-127"/>
              <a:ea typeface="나눔바른고딕" panose="020B0603020101020101" pitchFamily="50" charset="-127"/>
            </a:endParaRPr>
          </a:p>
        </p:txBody>
      </p:sp>
      <p:sp>
        <p:nvSpPr>
          <p:cNvPr id="10" name="TextBox 9">
            <a:extLst>
              <a:ext uri="{FF2B5EF4-FFF2-40B4-BE49-F238E27FC236}">
                <a16:creationId xmlns:a16="http://schemas.microsoft.com/office/drawing/2014/main" id="{A49F2209-AF71-4128-9A6B-9B71A5BF0783}"/>
              </a:ext>
            </a:extLst>
          </p:cNvPr>
          <p:cNvSpPr txBox="1"/>
          <p:nvPr/>
        </p:nvSpPr>
        <p:spPr>
          <a:xfrm>
            <a:off x="633401" y="575761"/>
            <a:ext cx="9517527" cy="369332"/>
          </a:xfrm>
          <a:prstGeom prst="rect">
            <a:avLst/>
          </a:prstGeom>
          <a:noFill/>
        </p:spPr>
        <p:txBody>
          <a:bodyPr wrap="square" rtlCol="0">
            <a:spAutoFit/>
          </a:bodyPr>
          <a:lstStyle/>
          <a:p>
            <a:r>
              <a:rPr lang="en-US" altLang="ko-KR">
                <a:solidFill>
                  <a:schemeClr val="bg2">
                    <a:lumMod val="50000"/>
                  </a:schemeClr>
                </a:solidFill>
                <a:latin typeface="나눔바른고딕" panose="020B0603020101020101" pitchFamily="50" charset="-127"/>
                <a:ea typeface="나눔바른고딕" panose="020B0603020101020101" pitchFamily="50" charset="-127"/>
              </a:rPr>
              <a:t>(0) Overview</a:t>
            </a:r>
            <a:endParaRPr lang="ko-KR" altLang="en-US" dirty="0">
              <a:solidFill>
                <a:schemeClr val="bg2">
                  <a:lumMod val="50000"/>
                </a:schemeClr>
              </a:solidFill>
              <a:latin typeface="나눔바른고딕" panose="020B0603020101020101" pitchFamily="50" charset="-127"/>
              <a:ea typeface="나눔바른고딕" panose="020B0603020101020101" pitchFamily="50" charset="-127"/>
            </a:endParaRPr>
          </a:p>
        </p:txBody>
      </p:sp>
      <p:sp>
        <p:nvSpPr>
          <p:cNvPr id="11" name="TextBox 10">
            <a:extLst>
              <a:ext uri="{FF2B5EF4-FFF2-40B4-BE49-F238E27FC236}">
                <a16:creationId xmlns:a16="http://schemas.microsoft.com/office/drawing/2014/main" id="{367F2686-3CE1-4BE2-9E69-0B540C801E4D}"/>
              </a:ext>
            </a:extLst>
          </p:cNvPr>
          <p:cNvSpPr txBox="1"/>
          <p:nvPr/>
        </p:nvSpPr>
        <p:spPr>
          <a:xfrm>
            <a:off x="50852" y="61401"/>
            <a:ext cx="793807" cy="923330"/>
          </a:xfrm>
          <a:prstGeom prst="rect">
            <a:avLst/>
          </a:prstGeom>
          <a:noFill/>
        </p:spPr>
        <p:txBody>
          <a:bodyPr wrap="none" rtlCol="0">
            <a:spAutoFit/>
          </a:bodyPr>
          <a:lstStyle/>
          <a:p>
            <a:r>
              <a:rPr lang="en-US" altLang="ko-KR" sz="5400">
                <a:latin typeface="나눔바른고딕" panose="020B0603020101020101" pitchFamily="50" charset="-127"/>
                <a:ea typeface="나눔바른고딕" panose="020B0603020101020101" pitchFamily="50" charset="-127"/>
              </a:rPr>
              <a:t>3.</a:t>
            </a:r>
            <a:endParaRPr lang="ko-KR" altLang="en-US" sz="5400" dirty="0">
              <a:latin typeface="나눔바른고딕" panose="020B0603020101020101" pitchFamily="50" charset="-127"/>
              <a:ea typeface="나눔바른고딕" panose="020B0603020101020101" pitchFamily="50" charset="-127"/>
            </a:endParaRPr>
          </a:p>
        </p:txBody>
      </p:sp>
      <p:sp>
        <p:nvSpPr>
          <p:cNvPr id="14" name="TextBox 13">
            <a:extLst>
              <a:ext uri="{FF2B5EF4-FFF2-40B4-BE49-F238E27FC236}">
                <a16:creationId xmlns:a16="http://schemas.microsoft.com/office/drawing/2014/main" id="{B4D84358-6746-4478-8BF0-695B1413FCB7}"/>
              </a:ext>
            </a:extLst>
          </p:cNvPr>
          <p:cNvSpPr txBox="1"/>
          <p:nvPr/>
        </p:nvSpPr>
        <p:spPr>
          <a:xfrm>
            <a:off x="2216258" y="6586292"/>
            <a:ext cx="9247396" cy="230832"/>
          </a:xfrm>
          <a:prstGeom prst="rect">
            <a:avLst/>
          </a:prstGeom>
          <a:noFill/>
        </p:spPr>
        <p:txBody>
          <a:bodyPr wrap="square" rtlCol="0">
            <a:spAutoFit/>
          </a:bodyPr>
          <a:lstStyle/>
          <a:p>
            <a:r>
              <a:rPr lang="ko-KR" altLang="en-US" sz="900"/>
              <a:t>출처 </a:t>
            </a:r>
            <a:r>
              <a:rPr lang="en-US" altLang="ko-KR" sz="900"/>
              <a:t>: V. Badrinarayanan, A. Kendall, and R. Cipolla. Segnet: A deep convolutional encoder-decoder architecture for image segmentation. arXiv:1511.00561v2 [cs.CV], 2015</a:t>
            </a:r>
            <a:endParaRPr lang="en-US" altLang="ko-KR" sz="900" dirty="0"/>
          </a:p>
        </p:txBody>
      </p:sp>
      <p:cxnSp>
        <p:nvCxnSpPr>
          <p:cNvPr id="15" name="직선 연결선 14">
            <a:extLst>
              <a:ext uri="{FF2B5EF4-FFF2-40B4-BE49-F238E27FC236}">
                <a16:creationId xmlns:a16="http://schemas.microsoft.com/office/drawing/2014/main" id="{81E3AD25-E274-4C1F-A6C4-222A1634A4B2}"/>
              </a:ext>
            </a:extLst>
          </p:cNvPr>
          <p:cNvCxnSpPr>
            <a:cxnSpLocks/>
          </p:cNvCxnSpPr>
          <p:nvPr/>
        </p:nvCxnSpPr>
        <p:spPr>
          <a:xfrm>
            <a:off x="2216258" y="6561125"/>
            <a:ext cx="9629911"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0B1C1F22-F26E-4E16-8209-6100001481B2}"/>
              </a:ext>
            </a:extLst>
          </p:cNvPr>
          <p:cNvSpPr/>
          <p:nvPr/>
        </p:nvSpPr>
        <p:spPr>
          <a:xfrm>
            <a:off x="10763794" y="271708"/>
            <a:ext cx="245582" cy="245582"/>
          </a:xfrm>
          <a:prstGeom prst="rect">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82399CD-281E-4705-8C02-F21761CFDAA5}"/>
              </a:ext>
            </a:extLst>
          </p:cNvPr>
          <p:cNvSpPr/>
          <p:nvPr/>
        </p:nvSpPr>
        <p:spPr>
          <a:xfrm>
            <a:off x="11218381" y="271708"/>
            <a:ext cx="245582" cy="245582"/>
          </a:xfrm>
          <a:prstGeom prst="rect">
            <a:avLst/>
          </a:prstGeom>
          <a:solidFill>
            <a:srgbClr val="767171"/>
          </a:solidFill>
          <a:ln>
            <a:solidFill>
              <a:srgbClr val="7671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26BFA0C0-8622-478F-B166-D0A26F4DAF21}"/>
              </a:ext>
            </a:extLst>
          </p:cNvPr>
          <p:cNvSpPr/>
          <p:nvPr/>
        </p:nvSpPr>
        <p:spPr>
          <a:xfrm>
            <a:off x="11668358" y="271708"/>
            <a:ext cx="245582" cy="245582"/>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슬라이드 번호 개체 틀 5">
            <a:extLst>
              <a:ext uri="{FF2B5EF4-FFF2-40B4-BE49-F238E27FC236}">
                <a16:creationId xmlns:a16="http://schemas.microsoft.com/office/drawing/2014/main" id="{7DB7A196-FF4C-4A73-A6F2-2138192B84DA}"/>
              </a:ext>
            </a:extLst>
          </p:cNvPr>
          <p:cNvSpPr>
            <a:spLocks noGrp="1"/>
          </p:cNvSpPr>
          <p:nvPr>
            <p:ph type="sldNum" sz="quarter" idx="12"/>
          </p:nvPr>
        </p:nvSpPr>
        <p:spPr/>
        <p:txBody>
          <a:bodyPr/>
          <a:lstStyle/>
          <a:p>
            <a:fld id="{3B79316A-EC68-477D-BAE2-12B390DA195A}" type="slidenum">
              <a:rPr lang="ko-KR" altLang="en-US" smtClean="0"/>
              <a:t>9</a:t>
            </a:fld>
            <a:endParaRPr lang="ko-KR" altLang="en-US"/>
          </a:p>
        </p:txBody>
      </p:sp>
      <p:sp>
        <p:nvSpPr>
          <p:cNvPr id="19" name="TextBox 18">
            <a:extLst>
              <a:ext uri="{FF2B5EF4-FFF2-40B4-BE49-F238E27FC236}">
                <a16:creationId xmlns:a16="http://schemas.microsoft.com/office/drawing/2014/main" id="{609D60C2-F241-4659-886E-19007F281798}"/>
              </a:ext>
            </a:extLst>
          </p:cNvPr>
          <p:cNvSpPr txBox="1"/>
          <p:nvPr/>
        </p:nvSpPr>
        <p:spPr>
          <a:xfrm>
            <a:off x="867560" y="1000143"/>
            <a:ext cx="10864542" cy="461665"/>
          </a:xfrm>
          <a:prstGeom prst="rect">
            <a:avLst/>
          </a:prstGeom>
          <a:noFill/>
        </p:spPr>
        <p:txBody>
          <a:bodyPr wrap="square" rtlCol="0">
            <a:spAutoFit/>
          </a:bodyPr>
          <a:lstStyle/>
          <a:p>
            <a:r>
              <a:rPr lang="ko-KR" altLang="en-US" sz="2400">
                <a:solidFill>
                  <a:schemeClr val="bg2">
                    <a:lumMod val="10000"/>
                  </a:schemeClr>
                </a:solidFill>
                <a:latin typeface="나눔스퀘어" panose="020B0600000101010101" pitchFamily="50" charset="-127"/>
                <a:ea typeface="나눔스퀘어" panose="020B0600000101010101" pitchFamily="50" charset="-127"/>
              </a:rPr>
              <a:t>구조 </a:t>
            </a:r>
            <a:endParaRPr lang="ko-KR" altLang="en-US" sz="2400" dirty="0">
              <a:solidFill>
                <a:schemeClr val="bg2">
                  <a:lumMod val="10000"/>
                </a:schemeClr>
              </a:solidFill>
              <a:latin typeface="나눔스퀘어" panose="020B0600000101010101" pitchFamily="50" charset="-127"/>
              <a:ea typeface="나눔스퀘어" panose="020B0600000101010101" pitchFamily="50" charset="-127"/>
            </a:endParaRPr>
          </a:p>
        </p:txBody>
      </p:sp>
      <p:pic>
        <p:nvPicPr>
          <p:cNvPr id="20" name="Picture 4" descr="https://static.thenounproject.com/png/1743862-200.png">
            <a:hlinkClick r:id="rId2" tooltip="Check"/>
            <a:extLst>
              <a:ext uri="{FF2B5EF4-FFF2-40B4-BE49-F238E27FC236}">
                <a16:creationId xmlns:a16="http://schemas.microsoft.com/office/drawing/2014/main" id="{F00747A6-679D-46BD-B1C9-18093B2E6F0C}"/>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120000"/>
                    </a14:imgEffect>
                  </a14:imgLayer>
                </a14:imgProps>
              </a:ext>
              <a:ext uri="{28A0092B-C50C-407E-A947-70E740481C1C}">
                <a14:useLocalDpi xmlns:a14="http://schemas.microsoft.com/office/drawing/2010/main" val="0"/>
              </a:ext>
            </a:extLst>
          </a:blip>
          <a:srcRect/>
          <a:stretch>
            <a:fillRect/>
          </a:stretch>
        </p:blipFill>
        <p:spPr bwMode="auto">
          <a:xfrm>
            <a:off x="447978" y="1073797"/>
            <a:ext cx="331701" cy="31435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F98223-867A-4821-88EF-7EE333CCA617}"/>
              </a:ext>
            </a:extLst>
          </p:cNvPr>
          <p:cNvSpPr txBox="1"/>
          <p:nvPr/>
        </p:nvSpPr>
        <p:spPr>
          <a:xfrm>
            <a:off x="772719" y="1622566"/>
            <a:ext cx="11141221" cy="4401205"/>
          </a:xfrm>
          <a:prstGeom prst="rect">
            <a:avLst/>
          </a:prstGeom>
          <a:noFill/>
        </p:spPr>
        <p:txBody>
          <a:bodyPr wrap="square" rtlCol="0">
            <a:spAutoFit/>
          </a:bodyPr>
          <a:lstStyle/>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MaxPooling</a:t>
            </a:r>
            <a:r>
              <a:rPr lang="ko-KR" altLang="en-US" sz="2000">
                <a:latin typeface="나눔스퀘어" panose="020B0600000101010101" pitchFamily="50" charset="-127"/>
                <a:ea typeface="나눔스퀘어" panose="020B0600000101010101" pitchFamily="50" charset="-127"/>
              </a:rPr>
              <a:t>의 장점과 단점</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Max Pooling – 2x2 window with stride 2 (overlapped </a:t>
            </a:r>
            <a:r>
              <a:rPr lang="ko-KR" altLang="en-US" sz="2000">
                <a:latin typeface="나눔스퀘어" panose="020B0600000101010101" pitchFamily="50" charset="-127"/>
                <a:ea typeface="나눔스퀘어" panose="020B0600000101010101" pitchFamily="50" charset="-127"/>
              </a:rPr>
              <a:t>안되도록</a:t>
            </a:r>
            <a:r>
              <a:rPr lang="en-US" altLang="ko-KR" sz="2000">
                <a:latin typeface="나눔스퀘어" panose="020B0600000101010101" pitchFamily="50" charset="-127"/>
                <a:ea typeface="나눔스퀘어" panose="020B0600000101010101" pitchFamily="50" charset="-127"/>
              </a:rPr>
              <a:t>)</a:t>
            </a: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Max Pooling</a:t>
            </a:r>
            <a:r>
              <a:rPr lang="ko-KR" altLang="en-US" sz="2000">
                <a:latin typeface="나눔스퀘어" panose="020B0600000101010101" pitchFamily="50" charset="-127"/>
                <a:ea typeface="나눔스퀘어" panose="020B0600000101010101" pitchFamily="50" charset="-127"/>
              </a:rPr>
              <a:t>을 통해 </a:t>
            </a:r>
            <a:r>
              <a:rPr lang="en-US" altLang="ko-KR" sz="2000">
                <a:latin typeface="나눔스퀘어" panose="020B0600000101010101" pitchFamily="50" charset="-127"/>
                <a:ea typeface="나눔스퀘어" panose="020B0600000101010101" pitchFamily="50" charset="-127"/>
              </a:rPr>
              <a:t>translation invariance + large contex</a:t>
            </a:r>
            <a:r>
              <a:rPr lang="ko-KR" altLang="en-US" sz="2000">
                <a:latin typeface="나눔스퀘어" panose="020B0600000101010101" pitchFamily="50" charset="-127"/>
                <a:ea typeface="나눔스퀘어" panose="020B0600000101010101" pitchFamily="50" charset="-127"/>
              </a:rPr>
              <a:t>를 </a:t>
            </a:r>
            <a:r>
              <a:rPr lang="en-US" altLang="ko-KR" sz="2000">
                <a:latin typeface="나눔스퀘어" panose="020B0600000101010101" pitchFamily="50" charset="-127"/>
                <a:ea typeface="나눔스퀘어" panose="020B0600000101010101" pitchFamily="50" charset="-127"/>
              </a:rPr>
              <a:t>each pixel</a:t>
            </a:r>
            <a:r>
              <a:rPr lang="ko-KR" altLang="en-US" sz="2000">
                <a:latin typeface="나눔스퀘어" panose="020B0600000101010101" pitchFamily="50" charset="-127"/>
                <a:ea typeface="나눔스퀘어" panose="020B0600000101010101" pitchFamily="50" charset="-127"/>
              </a:rPr>
              <a:t>에 담음</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en-US" altLang="ko-KR" sz="2000">
                <a:latin typeface="나눔스퀘어" panose="020B0600000101010101" pitchFamily="50" charset="-127"/>
                <a:ea typeface="나눔스퀘어" panose="020B0600000101010101" pitchFamily="50" charset="-127"/>
              </a:rPr>
              <a:t>spatial</a:t>
            </a:r>
            <a:r>
              <a:rPr lang="ko-KR" altLang="en-US" sz="2000">
                <a:latin typeface="나눔스퀘어" panose="020B0600000101010101" pitchFamily="50" charset="-127"/>
                <a:ea typeface="나눔스퀘어" panose="020B0600000101010101" pitchFamily="50" charset="-127"/>
              </a:rPr>
              <a:t> </a:t>
            </a:r>
            <a:r>
              <a:rPr lang="en-US" altLang="ko-KR" sz="2000">
                <a:latin typeface="나눔스퀘어" panose="020B0600000101010101" pitchFamily="50" charset="-127"/>
                <a:ea typeface="나눔스퀘어" panose="020B0600000101010101" pitchFamily="50" charset="-127"/>
              </a:rPr>
              <a:t>resolution</a:t>
            </a:r>
            <a:r>
              <a:rPr lang="ko-KR" altLang="en-US" sz="2000">
                <a:latin typeface="나눔스퀘어" panose="020B0600000101010101" pitchFamily="50" charset="-127"/>
                <a:ea typeface="나눔스퀘어" panose="020B0600000101010101" pitchFamily="50" charset="-127"/>
              </a:rPr>
              <a:t>이 사라지는 문제가 발생 </a:t>
            </a:r>
            <a:r>
              <a:rPr lang="en-US" altLang="ko-KR" sz="2000">
                <a:latin typeface="나눔스퀘어" panose="020B0600000101010101" pitchFamily="50" charset="-127"/>
                <a:ea typeface="나눔스퀘어" panose="020B0600000101010101" pitchFamily="50" charset="-127"/>
              </a:rPr>
              <a:t>(detai</a:t>
            </a:r>
            <a:r>
              <a:rPr lang="ko-KR" altLang="en-US" sz="2000">
                <a:latin typeface="나눔스퀘어" panose="020B0600000101010101" pitchFamily="50" charset="-127"/>
                <a:ea typeface="나눔스퀘어" panose="020B0600000101010101" pitchFamily="50" charset="-127"/>
              </a:rPr>
              <a:t>한 부분이 사라짐</a:t>
            </a:r>
            <a:r>
              <a:rPr lang="en-US" altLang="ko-KR" sz="2000">
                <a:latin typeface="나눔스퀘어" panose="020B0600000101010101" pitchFamily="50" charset="-127"/>
                <a:ea typeface="나눔스퀘어" panose="020B0600000101010101" pitchFamily="50" charset="-127"/>
              </a:rPr>
              <a:t>) </a:t>
            </a:r>
          </a:p>
          <a:p>
            <a:pPr marL="1371600" lvl="2"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 위의 문제점을 잡아주기위한 장치가 필요하고 이게 </a:t>
            </a:r>
            <a:r>
              <a:rPr lang="en-US" altLang="ko-KR" sz="2000">
                <a:latin typeface="나눔스퀘어" panose="020B0600000101010101" pitchFamily="50" charset="-127"/>
                <a:ea typeface="나눔스퀘어" panose="020B0600000101010101" pitchFamily="50" charset="-127"/>
              </a:rPr>
              <a:t>Unsampling </a:t>
            </a:r>
            <a:r>
              <a:rPr lang="ko-KR" altLang="en-US" sz="2000">
                <a:latin typeface="나눔스퀘어" panose="020B0600000101010101" pitchFamily="50" charset="-127"/>
                <a:ea typeface="나눔스퀘어" panose="020B0600000101010101" pitchFamily="50" charset="-127"/>
              </a:rPr>
              <a:t>기법 </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UnMaxPooling</a:t>
            </a:r>
            <a:r>
              <a:rPr lang="ko-KR" altLang="en-US" sz="2000">
                <a:latin typeface="나눔스퀘어" panose="020B0600000101010101" pitchFamily="50" charset="-127"/>
                <a:ea typeface="나눔스퀘어" panose="020B0600000101010101" pitchFamily="50" charset="-127"/>
              </a:rPr>
              <a:t>의 장점과 단점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메모리의 효율성 </a:t>
            </a:r>
            <a:r>
              <a:rPr lang="en-US" altLang="ko-KR" sz="2000">
                <a:latin typeface="나눔스퀘어" panose="020B0600000101010101" pitchFamily="50" charset="-127"/>
                <a:ea typeface="나눔스퀘어" panose="020B0600000101010101" pitchFamily="50" charset="-127"/>
              </a:rPr>
              <a:t>+ </a:t>
            </a:r>
            <a:r>
              <a:rPr lang="ko-KR" altLang="en-US" sz="2000">
                <a:latin typeface="나눔스퀘어" panose="020B0600000101010101" pitchFamily="50" charset="-127"/>
                <a:ea typeface="나눔스퀘어" panose="020B0600000101010101" pitchFamily="50" charset="-127"/>
              </a:rPr>
              <a:t>학습 및 인퍼런스 속도가 빠름 </a:t>
            </a:r>
            <a:endParaRPr lang="en-US" altLang="ko-KR" sz="2000">
              <a:latin typeface="나눔스퀘어" panose="020B0600000101010101" pitchFamily="50" charset="-127"/>
              <a:ea typeface="나눔스퀘어" panose="020B0600000101010101" pitchFamily="50" charset="-127"/>
            </a:endParaRPr>
          </a:p>
          <a:p>
            <a:pPr marL="914400" lvl="1" indent="-457200" latinLnBrk="0">
              <a:buFont typeface="Arial" panose="020B0604020202020204" pitchFamily="34" charset="0"/>
              <a:buChar char="•"/>
            </a:pPr>
            <a:r>
              <a:rPr lang="ko-KR" altLang="en-US" sz="2000">
                <a:latin typeface="나눔스퀘어" panose="020B0600000101010101" pitchFamily="50" charset="-127"/>
                <a:ea typeface="나눔스퀘어" panose="020B0600000101010101" pitchFamily="50" charset="-127"/>
              </a:rPr>
              <a:t>경계에 대한 정보를 효율적으로 저장할 수 있음</a:t>
            </a: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endParaRPr lang="en-US" altLang="ko-KR" sz="2000">
              <a:latin typeface="나눔스퀘어" panose="020B0600000101010101" pitchFamily="50" charset="-127"/>
              <a:ea typeface="나눔스퀘어" panose="020B0600000101010101" pitchFamily="50" charset="-127"/>
            </a:endParaRPr>
          </a:p>
          <a:p>
            <a:pPr marL="457200" indent="-457200" latinLnBrk="0">
              <a:buFont typeface="+mj-lt"/>
              <a:buAutoNum type="arabicPeriod" startAt="2"/>
            </a:pPr>
            <a:r>
              <a:rPr lang="en-US" altLang="ko-KR" sz="2000">
                <a:latin typeface="나눔스퀘어" panose="020B0600000101010101" pitchFamily="50" charset="-127"/>
                <a:ea typeface="나눔스퀘어" panose="020B0600000101010101" pitchFamily="50" charset="-127"/>
              </a:rPr>
              <a:t>sasd</a:t>
            </a:r>
          </a:p>
          <a:p>
            <a:pPr marL="457200" indent="-457200" latinLnBrk="0">
              <a:buFont typeface="+mj-lt"/>
              <a:buAutoNum type="arabicPeriod" startAt="2"/>
            </a:pP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a:p>
            <a:pPr marL="1371600" lvl="2" indent="-457200" latinLnBrk="0">
              <a:buFont typeface="Arial" panose="020B0604020202020204" pitchFamily="34" charset="0"/>
              <a:buChar char="•"/>
            </a:pPr>
            <a:endParaRPr lang="en-US" altLang="ko-KR" sz="20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76369076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8402</TotalTime>
  <Words>3262</Words>
  <Application>Microsoft Office PowerPoint</Application>
  <PresentationFormat>와이드스크린</PresentationFormat>
  <Paragraphs>434</Paragraphs>
  <Slides>37</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37</vt:i4>
      </vt:variant>
    </vt:vector>
  </HeadingPairs>
  <TitlesOfParts>
    <vt:vector size="49" baseType="lpstr">
      <vt:lpstr>-apple-system</vt:lpstr>
      <vt:lpstr>a타이틀고딕4</vt:lpstr>
      <vt:lpstr>Microsoft JhengHei UI</vt:lpstr>
      <vt:lpstr>sohne</vt:lpstr>
      <vt:lpstr>Tmon몬소리 Black</vt:lpstr>
      <vt:lpstr>나눔바른고딕</vt:lpstr>
      <vt:lpstr>나눔스퀘어</vt:lpstr>
      <vt:lpstr>나눔스퀘어_ac Bold</vt:lpstr>
      <vt:lpstr>맑은 고딕</vt:lpstr>
      <vt:lpstr>에스코어 드림 8 Heavy</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김현우</dc:creator>
  <cp:lastModifiedBy>김현우</cp:lastModifiedBy>
  <cp:revision>297</cp:revision>
  <dcterms:created xsi:type="dcterms:W3CDTF">2020-12-05T01:59:52Z</dcterms:created>
  <dcterms:modified xsi:type="dcterms:W3CDTF">2021-01-07T18:42:47Z</dcterms:modified>
</cp:coreProperties>
</file>